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3"/>
  </p:notesMasterIdLst>
  <p:sldIdLst>
    <p:sldId id="256" r:id="rId2"/>
    <p:sldId id="329" r:id="rId3"/>
    <p:sldId id="364" r:id="rId4"/>
    <p:sldId id="368" r:id="rId5"/>
    <p:sldId id="369" r:id="rId6"/>
    <p:sldId id="366" r:id="rId7"/>
    <p:sldId id="367" r:id="rId8"/>
    <p:sldId id="259" r:id="rId9"/>
    <p:sldId id="358" r:id="rId10"/>
    <p:sldId id="260" r:id="rId11"/>
    <p:sldId id="261" r:id="rId12"/>
    <p:sldId id="370" r:id="rId13"/>
    <p:sldId id="263" r:id="rId14"/>
    <p:sldId id="264" r:id="rId15"/>
    <p:sldId id="333" r:id="rId16"/>
    <p:sldId id="387" r:id="rId17"/>
    <p:sldId id="388" r:id="rId18"/>
    <p:sldId id="389" r:id="rId19"/>
    <p:sldId id="390" r:id="rId20"/>
    <p:sldId id="373" r:id="rId21"/>
    <p:sldId id="268" r:id="rId22"/>
    <p:sldId id="267" r:id="rId23"/>
    <p:sldId id="372" r:id="rId24"/>
    <p:sldId id="269" r:id="rId25"/>
    <p:sldId id="271" r:id="rId26"/>
    <p:sldId id="272" r:id="rId27"/>
    <p:sldId id="376" r:id="rId28"/>
    <p:sldId id="375" r:id="rId29"/>
    <p:sldId id="332" r:id="rId30"/>
    <p:sldId id="445" r:id="rId31"/>
    <p:sldId id="377" r:id="rId32"/>
    <p:sldId id="279" r:id="rId33"/>
    <p:sldId id="281" r:id="rId34"/>
    <p:sldId id="378" r:id="rId35"/>
    <p:sldId id="379" r:id="rId36"/>
    <p:sldId id="446" r:id="rId37"/>
    <p:sldId id="383" r:id="rId38"/>
    <p:sldId id="351" r:id="rId39"/>
    <p:sldId id="324" r:id="rId40"/>
    <p:sldId id="382" r:id="rId41"/>
    <p:sldId id="384" r:id="rId42"/>
    <p:sldId id="385" r:id="rId43"/>
    <p:sldId id="411" r:id="rId44"/>
    <p:sldId id="402" r:id="rId45"/>
    <p:sldId id="403" r:id="rId46"/>
    <p:sldId id="404" r:id="rId47"/>
    <p:sldId id="405" r:id="rId48"/>
    <p:sldId id="406" r:id="rId49"/>
    <p:sldId id="412" r:id="rId50"/>
    <p:sldId id="407" r:id="rId51"/>
    <p:sldId id="408" r:id="rId52"/>
    <p:sldId id="410" r:id="rId53"/>
    <p:sldId id="401" r:id="rId54"/>
    <p:sldId id="316" r:id="rId55"/>
    <p:sldId id="415" r:id="rId56"/>
    <p:sldId id="318" r:id="rId57"/>
    <p:sldId id="421" r:id="rId58"/>
    <p:sldId id="417" r:id="rId59"/>
    <p:sldId id="419" r:id="rId60"/>
    <p:sldId id="290" r:id="rId61"/>
    <p:sldId id="291" r:id="rId62"/>
    <p:sldId id="454" r:id="rId63"/>
    <p:sldId id="423" r:id="rId64"/>
    <p:sldId id="319" r:id="rId65"/>
    <p:sldId id="320" r:id="rId66"/>
    <p:sldId id="438" r:id="rId67"/>
    <p:sldId id="293" r:id="rId68"/>
    <p:sldId id="425" r:id="rId69"/>
    <p:sldId id="321" r:id="rId70"/>
    <p:sldId id="439" r:id="rId71"/>
    <p:sldId id="440" r:id="rId72"/>
    <p:sldId id="441" r:id="rId73"/>
    <p:sldId id="442" r:id="rId74"/>
    <p:sldId id="443" r:id="rId75"/>
    <p:sldId id="429" r:id="rId76"/>
    <p:sldId id="298" r:id="rId77"/>
    <p:sldId id="295" r:id="rId78"/>
    <p:sldId id="296" r:id="rId79"/>
    <p:sldId id="430" r:id="rId80"/>
    <p:sldId id="431" r:id="rId81"/>
    <p:sldId id="449" r:id="rId82"/>
    <p:sldId id="325" r:id="rId83"/>
    <p:sldId id="432" r:id="rId84"/>
    <p:sldId id="437" r:id="rId85"/>
    <p:sldId id="434" r:id="rId86"/>
    <p:sldId id="300" r:id="rId87"/>
    <p:sldId id="452" r:id="rId88"/>
    <p:sldId id="301" r:id="rId89"/>
    <p:sldId id="303" r:id="rId90"/>
    <p:sldId id="304" r:id="rId91"/>
    <p:sldId id="305" r:id="rId92"/>
    <p:sldId id="306" r:id="rId93"/>
    <p:sldId id="435" r:id="rId94"/>
    <p:sldId id="307" r:id="rId95"/>
    <p:sldId id="308" r:id="rId96"/>
    <p:sldId id="453" r:id="rId97"/>
    <p:sldId id="436" r:id="rId98"/>
    <p:sldId id="335" r:id="rId99"/>
    <p:sldId id="337" r:id="rId100"/>
    <p:sldId id="347" r:id="rId101"/>
    <p:sldId id="350" r:id="rId10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63" autoAdjust="0"/>
    <p:restoredTop sz="83214" autoAdjust="0"/>
  </p:normalViewPr>
  <p:slideViewPr>
    <p:cSldViewPr>
      <p:cViewPr>
        <p:scale>
          <a:sx n="81" d="100"/>
          <a:sy n="81" d="100"/>
        </p:scale>
        <p:origin x="-161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notesMaster" Target="notesMasters/notesMaster1.xml"/><Relationship Id="rId104" Type="http://schemas.openxmlformats.org/officeDocument/2006/relationships/printerSettings" Target="printerSettings/printerSettings1.bin"/><Relationship Id="rId105" Type="http://schemas.openxmlformats.org/officeDocument/2006/relationships/presProps" Target="presProps.xml"/><Relationship Id="rId106" Type="http://schemas.openxmlformats.org/officeDocument/2006/relationships/viewProps" Target="viewProps.xml"/><Relationship Id="rId10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2071A0-245B-3049-A472-0A7806294F03}" type="doc">
      <dgm:prSet loTypeId="urn:microsoft.com/office/officeart/2005/8/layout/process1" loCatId="" qsTypeId="urn:microsoft.com/office/officeart/2005/8/quickstyle/3D1" qsCatId="3D" csTypeId="urn:microsoft.com/office/officeart/2005/8/colors/accent1_2" csCatId="accent1" phldr="1"/>
      <dgm:spPr/>
    </dgm:pt>
    <dgm:pt modelId="{70DA993B-2666-C040-B137-E70396294A9E}">
      <dgm:prSet phldrT="[Text]"/>
      <dgm:spPr/>
      <dgm:t>
        <a:bodyPr/>
        <a:lstStyle/>
        <a:p>
          <a:r>
            <a:rPr lang="en-US" dirty="0" smtClean="0"/>
            <a:t>Planning Stage </a:t>
          </a:r>
          <a:endParaRPr lang="en-US" dirty="0"/>
        </a:p>
      </dgm:t>
    </dgm:pt>
    <dgm:pt modelId="{7CEE13A3-C812-104F-8957-A1DAEFA9C355}" type="parTrans" cxnId="{3F8F233F-CDF2-BC4D-81B2-0C09AB77F4A5}">
      <dgm:prSet/>
      <dgm:spPr/>
      <dgm:t>
        <a:bodyPr/>
        <a:lstStyle/>
        <a:p>
          <a:endParaRPr lang="en-US"/>
        </a:p>
      </dgm:t>
    </dgm:pt>
    <dgm:pt modelId="{C5DC98DC-2F81-4C40-9A0D-D3AE10F5E25C}" type="sibTrans" cxnId="{3F8F233F-CDF2-BC4D-81B2-0C09AB77F4A5}">
      <dgm:prSet/>
      <dgm:spPr/>
      <dgm:t>
        <a:bodyPr/>
        <a:lstStyle/>
        <a:p>
          <a:endParaRPr lang="en-US"/>
        </a:p>
      </dgm:t>
    </dgm:pt>
    <dgm:pt modelId="{2D2F43E6-1E8E-FA4C-BE19-7598A3B6E993}">
      <dgm:prSet phldrT="[Text]"/>
      <dgm:spPr/>
      <dgm:t>
        <a:bodyPr/>
        <a:lstStyle/>
        <a:p>
          <a:r>
            <a:rPr lang="en-US" dirty="0" smtClean="0"/>
            <a:t>Set Framework for Document </a:t>
          </a:r>
          <a:endParaRPr lang="en-US" dirty="0"/>
        </a:p>
      </dgm:t>
    </dgm:pt>
    <dgm:pt modelId="{4E2E4C1D-21B6-7541-9CDF-79AD493CB9C2}" type="parTrans" cxnId="{65786DAE-DA93-E64E-8431-A4A5F2780C93}">
      <dgm:prSet/>
      <dgm:spPr/>
      <dgm:t>
        <a:bodyPr/>
        <a:lstStyle/>
        <a:p>
          <a:endParaRPr lang="en-US"/>
        </a:p>
      </dgm:t>
    </dgm:pt>
    <dgm:pt modelId="{D9161321-7B20-5C42-ADFB-7477D87FAB90}" type="sibTrans" cxnId="{65786DAE-DA93-E64E-8431-A4A5F2780C93}">
      <dgm:prSet/>
      <dgm:spPr/>
      <dgm:t>
        <a:bodyPr/>
        <a:lstStyle/>
        <a:p>
          <a:endParaRPr lang="en-US"/>
        </a:p>
      </dgm:t>
    </dgm:pt>
    <dgm:pt modelId="{281AC205-47B0-D04D-8297-BB7B6518DBC3}">
      <dgm:prSet phldrT="[Text]"/>
      <dgm:spPr/>
      <dgm:t>
        <a:bodyPr/>
        <a:lstStyle/>
        <a:p>
          <a:r>
            <a:rPr lang="en-US" dirty="0" err="1" smtClean="0"/>
            <a:t>Grotty</a:t>
          </a:r>
          <a:r>
            <a:rPr lang="en-US" dirty="0" smtClean="0"/>
            <a:t> First Draft </a:t>
          </a:r>
          <a:endParaRPr lang="en-US" dirty="0"/>
        </a:p>
      </dgm:t>
    </dgm:pt>
    <dgm:pt modelId="{B779C636-A691-DA4B-AE63-70CA697AB0F8}" type="parTrans" cxnId="{D7DEF81C-1D05-9841-9AF2-2FDBA7A37A18}">
      <dgm:prSet/>
      <dgm:spPr/>
      <dgm:t>
        <a:bodyPr/>
        <a:lstStyle/>
        <a:p>
          <a:endParaRPr lang="en-US"/>
        </a:p>
      </dgm:t>
    </dgm:pt>
    <dgm:pt modelId="{1EA9D968-8DFD-6F46-9539-75176E062C42}" type="sibTrans" cxnId="{D7DEF81C-1D05-9841-9AF2-2FDBA7A37A18}">
      <dgm:prSet/>
      <dgm:spPr/>
      <dgm:t>
        <a:bodyPr/>
        <a:lstStyle/>
        <a:p>
          <a:endParaRPr lang="en-US"/>
        </a:p>
      </dgm:t>
    </dgm:pt>
    <dgm:pt modelId="{87419FFF-38A1-E340-8B10-EF216CE751BC}" type="pres">
      <dgm:prSet presAssocID="{112071A0-245B-3049-A472-0A7806294F03}" presName="Name0" presStyleCnt="0">
        <dgm:presLayoutVars>
          <dgm:dir/>
          <dgm:resizeHandles val="exact"/>
        </dgm:presLayoutVars>
      </dgm:prSet>
      <dgm:spPr/>
    </dgm:pt>
    <dgm:pt modelId="{0342C7AC-FC46-4F4A-A1E2-E33259AFDB98}" type="pres">
      <dgm:prSet presAssocID="{70DA993B-2666-C040-B137-E70396294A9E}" presName="node" presStyleLbl="node1" presStyleIdx="0" presStyleCnt="3" custLinFactNeighborX="26982" custLinFactNeighborY="48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35D76-E9C9-0249-9A78-87BA5013C8EC}" type="pres">
      <dgm:prSet presAssocID="{C5DC98DC-2F81-4C40-9A0D-D3AE10F5E25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8B6AC8E-D715-364D-895B-6D1CCAAD559F}" type="pres">
      <dgm:prSet presAssocID="{C5DC98DC-2F81-4C40-9A0D-D3AE10F5E25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CEFD931-EBBA-304E-AFC8-481A01A57877}" type="pres">
      <dgm:prSet presAssocID="{2D2F43E6-1E8E-FA4C-BE19-7598A3B6E99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CAB0E-D076-C246-BDE6-6D4117F18D59}" type="pres">
      <dgm:prSet presAssocID="{D9161321-7B20-5C42-ADFB-7477D87FAB9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A269D2A-A6FB-474F-AF07-60AA2DEB2C7E}" type="pres">
      <dgm:prSet presAssocID="{D9161321-7B20-5C42-ADFB-7477D87FAB9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BB6442D-78B9-284A-8FA6-6FEFEEBB9D95}" type="pres">
      <dgm:prSet presAssocID="{281AC205-47B0-D04D-8297-BB7B6518DBC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08BCE0-8137-904B-A9FB-45626EC8A945}" type="presOf" srcId="{281AC205-47B0-D04D-8297-BB7B6518DBC3}" destId="{8BB6442D-78B9-284A-8FA6-6FEFEEBB9D95}" srcOrd="0" destOrd="0" presId="urn:microsoft.com/office/officeart/2005/8/layout/process1"/>
    <dgm:cxn modelId="{65786DAE-DA93-E64E-8431-A4A5F2780C93}" srcId="{112071A0-245B-3049-A472-0A7806294F03}" destId="{2D2F43E6-1E8E-FA4C-BE19-7598A3B6E993}" srcOrd="1" destOrd="0" parTransId="{4E2E4C1D-21B6-7541-9CDF-79AD493CB9C2}" sibTransId="{D9161321-7B20-5C42-ADFB-7477D87FAB90}"/>
    <dgm:cxn modelId="{5EFE6A3A-2B65-3242-AA6A-78A6BD8AC9E2}" type="presOf" srcId="{112071A0-245B-3049-A472-0A7806294F03}" destId="{87419FFF-38A1-E340-8B10-EF216CE751BC}" srcOrd="0" destOrd="0" presId="urn:microsoft.com/office/officeart/2005/8/layout/process1"/>
    <dgm:cxn modelId="{9D35A284-B637-2149-A565-223D4EE4B98C}" type="presOf" srcId="{C5DC98DC-2F81-4C40-9A0D-D3AE10F5E25C}" destId="{28535D76-E9C9-0249-9A78-87BA5013C8EC}" srcOrd="0" destOrd="0" presId="urn:microsoft.com/office/officeart/2005/8/layout/process1"/>
    <dgm:cxn modelId="{0BB17CFF-2AA7-6148-8664-F0BD62423C55}" type="presOf" srcId="{D9161321-7B20-5C42-ADFB-7477D87FAB90}" destId="{F52CAB0E-D076-C246-BDE6-6D4117F18D59}" srcOrd="0" destOrd="0" presId="urn:microsoft.com/office/officeart/2005/8/layout/process1"/>
    <dgm:cxn modelId="{3B4F3C05-8DE7-764F-BB25-19D409CD6E84}" type="presOf" srcId="{D9161321-7B20-5C42-ADFB-7477D87FAB90}" destId="{5A269D2A-A6FB-474F-AF07-60AA2DEB2C7E}" srcOrd="1" destOrd="0" presId="urn:microsoft.com/office/officeart/2005/8/layout/process1"/>
    <dgm:cxn modelId="{B7D54E07-95DD-8A42-B2F4-1C894367CB97}" type="presOf" srcId="{2D2F43E6-1E8E-FA4C-BE19-7598A3B6E993}" destId="{DCEFD931-EBBA-304E-AFC8-481A01A57877}" srcOrd="0" destOrd="0" presId="urn:microsoft.com/office/officeart/2005/8/layout/process1"/>
    <dgm:cxn modelId="{7B663D46-87F7-9F4D-BC8F-C59416ED00AC}" type="presOf" srcId="{C5DC98DC-2F81-4C40-9A0D-D3AE10F5E25C}" destId="{58B6AC8E-D715-364D-895B-6D1CCAAD559F}" srcOrd="1" destOrd="0" presId="urn:microsoft.com/office/officeart/2005/8/layout/process1"/>
    <dgm:cxn modelId="{F610B4F1-D873-6F46-9ACC-793B647F3789}" type="presOf" srcId="{70DA993B-2666-C040-B137-E70396294A9E}" destId="{0342C7AC-FC46-4F4A-A1E2-E33259AFDB98}" srcOrd="0" destOrd="0" presId="urn:microsoft.com/office/officeart/2005/8/layout/process1"/>
    <dgm:cxn modelId="{D7DEF81C-1D05-9841-9AF2-2FDBA7A37A18}" srcId="{112071A0-245B-3049-A472-0A7806294F03}" destId="{281AC205-47B0-D04D-8297-BB7B6518DBC3}" srcOrd="2" destOrd="0" parTransId="{B779C636-A691-DA4B-AE63-70CA697AB0F8}" sibTransId="{1EA9D968-8DFD-6F46-9539-75176E062C42}"/>
    <dgm:cxn modelId="{3F8F233F-CDF2-BC4D-81B2-0C09AB77F4A5}" srcId="{112071A0-245B-3049-A472-0A7806294F03}" destId="{70DA993B-2666-C040-B137-E70396294A9E}" srcOrd="0" destOrd="0" parTransId="{7CEE13A3-C812-104F-8957-A1DAEFA9C355}" sibTransId="{C5DC98DC-2F81-4C40-9A0D-D3AE10F5E25C}"/>
    <dgm:cxn modelId="{13B9F618-D0F0-564C-A23C-5C1E5B78FEBC}" type="presParOf" srcId="{87419FFF-38A1-E340-8B10-EF216CE751BC}" destId="{0342C7AC-FC46-4F4A-A1E2-E33259AFDB98}" srcOrd="0" destOrd="0" presId="urn:microsoft.com/office/officeart/2005/8/layout/process1"/>
    <dgm:cxn modelId="{A0DE7D56-0974-6040-8B54-9580C823A350}" type="presParOf" srcId="{87419FFF-38A1-E340-8B10-EF216CE751BC}" destId="{28535D76-E9C9-0249-9A78-87BA5013C8EC}" srcOrd="1" destOrd="0" presId="urn:microsoft.com/office/officeart/2005/8/layout/process1"/>
    <dgm:cxn modelId="{AFF793A3-8852-334F-BD7E-A69DEE3F96CC}" type="presParOf" srcId="{28535D76-E9C9-0249-9A78-87BA5013C8EC}" destId="{58B6AC8E-D715-364D-895B-6D1CCAAD559F}" srcOrd="0" destOrd="0" presId="urn:microsoft.com/office/officeart/2005/8/layout/process1"/>
    <dgm:cxn modelId="{6A765CB5-5E11-4A48-91F2-574E955DC6C8}" type="presParOf" srcId="{87419FFF-38A1-E340-8B10-EF216CE751BC}" destId="{DCEFD931-EBBA-304E-AFC8-481A01A57877}" srcOrd="2" destOrd="0" presId="urn:microsoft.com/office/officeart/2005/8/layout/process1"/>
    <dgm:cxn modelId="{9F7BA330-5F1B-AA4A-9AC1-41FBF7F7DDBE}" type="presParOf" srcId="{87419FFF-38A1-E340-8B10-EF216CE751BC}" destId="{F52CAB0E-D076-C246-BDE6-6D4117F18D59}" srcOrd="3" destOrd="0" presId="urn:microsoft.com/office/officeart/2005/8/layout/process1"/>
    <dgm:cxn modelId="{A86E3069-0EE1-F34A-8B69-D53E3DD13C2E}" type="presParOf" srcId="{F52CAB0E-D076-C246-BDE6-6D4117F18D59}" destId="{5A269D2A-A6FB-474F-AF07-60AA2DEB2C7E}" srcOrd="0" destOrd="0" presId="urn:microsoft.com/office/officeart/2005/8/layout/process1"/>
    <dgm:cxn modelId="{9BF9E419-CF1E-0C43-9878-263303CBD6E9}" type="presParOf" srcId="{87419FFF-38A1-E340-8B10-EF216CE751BC}" destId="{8BB6442D-78B9-284A-8FA6-6FEFEEBB9D9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2071A0-245B-3049-A472-0A7806294F03}" type="doc">
      <dgm:prSet loTypeId="urn:microsoft.com/office/officeart/2005/8/layout/process1" loCatId="" qsTypeId="urn:microsoft.com/office/officeart/2005/8/quickstyle/3D1" qsCatId="3D" csTypeId="urn:microsoft.com/office/officeart/2005/8/colors/accent1_2" csCatId="accent1" phldr="1"/>
      <dgm:spPr/>
    </dgm:pt>
    <dgm:pt modelId="{70DA993B-2666-C040-B137-E70396294A9E}">
      <dgm:prSet phldrT="[Text]"/>
      <dgm:spPr/>
      <dgm:t>
        <a:bodyPr/>
        <a:lstStyle/>
        <a:p>
          <a:r>
            <a:rPr lang="en-US" dirty="0" smtClean="0"/>
            <a:t>Presentable Second Draft</a:t>
          </a:r>
          <a:endParaRPr lang="en-US" dirty="0"/>
        </a:p>
      </dgm:t>
    </dgm:pt>
    <dgm:pt modelId="{7CEE13A3-C812-104F-8957-A1DAEFA9C355}" type="parTrans" cxnId="{3F8F233F-CDF2-BC4D-81B2-0C09AB77F4A5}">
      <dgm:prSet/>
      <dgm:spPr/>
      <dgm:t>
        <a:bodyPr/>
        <a:lstStyle/>
        <a:p>
          <a:endParaRPr lang="en-US"/>
        </a:p>
      </dgm:t>
    </dgm:pt>
    <dgm:pt modelId="{C5DC98DC-2F81-4C40-9A0D-D3AE10F5E25C}" type="sibTrans" cxnId="{3F8F233F-CDF2-BC4D-81B2-0C09AB77F4A5}">
      <dgm:prSet/>
      <dgm:spPr/>
      <dgm:t>
        <a:bodyPr/>
        <a:lstStyle/>
        <a:p>
          <a:endParaRPr lang="en-US"/>
        </a:p>
      </dgm:t>
    </dgm:pt>
    <dgm:pt modelId="{2D2F43E6-1E8E-FA4C-BE19-7598A3B6E993}">
      <dgm:prSet phldrT="[Text]"/>
      <dgm:spPr/>
      <dgm:t>
        <a:bodyPr/>
        <a:lstStyle/>
        <a:p>
          <a:r>
            <a:rPr lang="en-US" dirty="0" smtClean="0"/>
            <a:t>Good Third Draft </a:t>
          </a:r>
          <a:endParaRPr lang="en-US" dirty="0"/>
        </a:p>
      </dgm:t>
    </dgm:pt>
    <dgm:pt modelId="{4E2E4C1D-21B6-7541-9CDF-79AD493CB9C2}" type="parTrans" cxnId="{65786DAE-DA93-E64E-8431-A4A5F2780C93}">
      <dgm:prSet/>
      <dgm:spPr/>
      <dgm:t>
        <a:bodyPr/>
        <a:lstStyle/>
        <a:p>
          <a:endParaRPr lang="en-US"/>
        </a:p>
      </dgm:t>
    </dgm:pt>
    <dgm:pt modelId="{D9161321-7B20-5C42-ADFB-7477D87FAB90}" type="sibTrans" cxnId="{65786DAE-DA93-E64E-8431-A4A5F2780C93}">
      <dgm:prSet/>
      <dgm:spPr/>
      <dgm:t>
        <a:bodyPr/>
        <a:lstStyle/>
        <a:p>
          <a:endParaRPr lang="en-US"/>
        </a:p>
      </dgm:t>
    </dgm:pt>
    <dgm:pt modelId="{281AC205-47B0-D04D-8297-BB7B6518DBC3}">
      <dgm:prSet phldrT="[Text]"/>
      <dgm:spPr/>
      <dgm:t>
        <a:bodyPr/>
        <a:lstStyle/>
        <a:p>
          <a:r>
            <a:rPr lang="en-US" dirty="0" smtClean="0"/>
            <a:t>Excellent Fourth Draft</a:t>
          </a:r>
          <a:endParaRPr lang="en-US" dirty="0"/>
        </a:p>
      </dgm:t>
    </dgm:pt>
    <dgm:pt modelId="{B779C636-A691-DA4B-AE63-70CA697AB0F8}" type="parTrans" cxnId="{D7DEF81C-1D05-9841-9AF2-2FDBA7A37A18}">
      <dgm:prSet/>
      <dgm:spPr/>
      <dgm:t>
        <a:bodyPr/>
        <a:lstStyle/>
        <a:p>
          <a:endParaRPr lang="en-US"/>
        </a:p>
      </dgm:t>
    </dgm:pt>
    <dgm:pt modelId="{1EA9D968-8DFD-6F46-9539-75176E062C42}" type="sibTrans" cxnId="{D7DEF81C-1D05-9841-9AF2-2FDBA7A37A18}">
      <dgm:prSet/>
      <dgm:spPr/>
      <dgm:t>
        <a:bodyPr/>
        <a:lstStyle/>
        <a:p>
          <a:endParaRPr lang="en-US"/>
        </a:p>
      </dgm:t>
    </dgm:pt>
    <dgm:pt modelId="{2D752BCD-D99D-344A-92C7-CE1FA1887598}">
      <dgm:prSet/>
      <dgm:spPr/>
      <dgm:t>
        <a:bodyPr/>
        <a:lstStyle/>
        <a:p>
          <a:r>
            <a:rPr lang="en-US" dirty="0" smtClean="0"/>
            <a:t>Final Document </a:t>
          </a:r>
          <a:endParaRPr lang="en-US" dirty="0"/>
        </a:p>
      </dgm:t>
    </dgm:pt>
    <dgm:pt modelId="{32BE8146-419E-5545-9E96-953E99EC6B92}" type="parTrans" cxnId="{D33E2B6D-DAF3-0344-B3F4-CA1660567DB4}">
      <dgm:prSet/>
      <dgm:spPr/>
      <dgm:t>
        <a:bodyPr/>
        <a:lstStyle/>
        <a:p>
          <a:endParaRPr lang="en-US"/>
        </a:p>
      </dgm:t>
    </dgm:pt>
    <dgm:pt modelId="{90045C0E-8055-E34D-AC94-BD831F5B1236}" type="sibTrans" cxnId="{D33E2B6D-DAF3-0344-B3F4-CA1660567DB4}">
      <dgm:prSet/>
      <dgm:spPr/>
      <dgm:t>
        <a:bodyPr/>
        <a:lstStyle/>
        <a:p>
          <a:endParaRPr lang="en-US"/>
        </a:p>
      </dgm:t>
    </dgm:pt>
    <dgm:pt modelId="{87419FFF-38A1-E340-8B10-EF216CE751BC}" type="pres">
      <dgm:prSet presAssocID="{112071A0-245B-3049-A472-0A7806294F03}" presName="Name0" presStyleCnt="0">
        <dgm:presLayoutVars>
          <dgm:dir/>
          <dgm:resizeHandles val="exact"/>
        </dgm:presLayoutVars>
      </dgm:prSet>
      <dgm:spPr/>
    </dgm:pt>
    <dgm:pt modelId="{0342C7AC-FC46-4F4A-A1E2-E33259AFDB98}" type="pres">
      <dgm:prSet presAssocID="{70DA993B-2666-C040-B137-E70396294A9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35D76-E9C9-0249-9A78-87BA5013C8EC}" type="pres">
      <dgm:prSet presAssocID="{C5DC98DC-2F81-4C40-9A0D-D3AE10F5E25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8B6AC8E-D715-364D-895B-6D1CCAAD559F}" type="pres">
      <dgm:prSet presAssocID="{C5DC98DC-2F81-4C40-9A0D-D3AE10F5E25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CEFD931-EBBA-304E-AFC8-481A01A57877}" type="pres">
      <dgm:prSet presAssocID="{2D2F43E6-1E8E-FA4C-BE19-7598A3B6E99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CAB0E-D076-C246-BDE6-6D4117F18D59}" type="pres">
      <dgm:prSet presAssocID="{D9161321-7B20-5C42-ADFB-7477D87FAB90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A269D2A-A6FB-474F-AF07-60AA2DEB2C7E}" type="pres">
      <dgm:prSet presAssocID="{D9161321-7B20-5C42-ADFB-7477D87FAB90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BB6442D-78B9-284A-8FA6-6FEFEEBB9D95}" type="pres">
      <dgm:prSet presAssocID="{281AC205-47B0-D04D-8297-BB7B6518DBC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AEE6EE-BF02-8749-BCDB-6A739AB8CF06}" type="pres">
      <dgm:prSet presAssocID="{1EA9D968-8DFD-6F46-9539-75176E062C42}" presName="sibTrans" presStyleLbl="sibTrans2D1" presStyleIdx="2" presStyleCnt="3"/>
      <dgm:spPr/>
      <dgm:t>
        <a:bodyPr/>
        <a:lstStyle/>
        <a:p>
          <a:endParaRPr lang="en-US"/>
        </a:p>
      </dgm:t>
    </dgm:pt>
    <dgm:pt modelId="{AA1F5373-0196-144C-80FB-9CEF96A16D82}" type="pres">
      <dgm:prSet presAssocID="{1EA9D968-8DFD-6F46-9539-75176E062C42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D66A4E54-7A76-3245-B436-DB7963EE1D3E}" type="pres">
      <dgm:prSet presAssocID="{2D752BCD-D99D-344A-92C7-CE1FA188759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9DFD69-1C16-B048-BEC3-A01505689AFB}" type="presOf" srcId="{D9161321-7B20-5C42-ADFB-7477D87FAB90}" destId="{F52CAB0E-D076-C246-BDE6-6D4117F18D59}" srcOrd="0" destOrd="0" presId="urn:microsoft.com/office/officeart/2005/8/layout/process1"/>
    <dgm:cxn modelId="{814DA598-794B-074E-9CCF-C186296609D8}" type="presOf" srcId="{281AC205-47B0-D04D-8297-BB7B6518DBC3}" destId="{8BB6442D-78B9-284A-8FA6-6FEFEEBB9D95}" srcOrd="0" destOrd="0" presId="urn:microsoft.com/office/officeart/2005/8/layout/process1"/>
    <dgm:cxn modelId="{D33E2B6D-DAF3-0344-B3F4-CA1660567DB4}" srcId="{112071A0-245B-3049-A472-0A7806294F03}" destId="{2D752BCD-D99D-344A-92C7-CE1FA1887598}" srcOrd="3" destOrd="0" parTransId="{32BE8146-419E-5545-9E96-953E99EC6B92}" sibTransId="{90045C0E-8055-E34D-AC94-BD831F5B1236}"/>
    <dgm:cxn modelId="{9BE92884-BA48-CE4F-95CC-814174E7F976}" type="presOf" srcId="{1EA9D968-8DFD-6F46-9539-75176E062C42}" destId="{AA1F5373-0196-144C-80FB-9CEF96A16D82}" srcOrd="1" destOrd="0" presId="urn:microsoft.com/office/officeart/2005/8/layout/process1"/>
    <dgm:cxn modelId="{919D395A-9C61-E848-830E-E473933275CF}" type="presOf" srcId="{D9161321-7B20-5C42-ADFB-7477D87FAB90}" destId="{5A269D2A-A6FB-474F-AF07-60AA2DEB2C7E}" srcOrd="1" destOrd="0" presId="urn:microsoft.com/office/officeart/2005/8/layout/process1"/>
    <dgm:cxn modelId="{A0375EBA-94C9-3145-867E-CBAEA179BA7E}" type="presOf" srcId="{2D2F43E6-1E8E-FA4C-BE19-7598A3B6E993}" destId="{DCEFD931-EBBA-304E-AFC8-481A01A57877}" srcOrd="0" destOrd="0" presId="urn:microsoft.com/office/officeart/2005/8/layout/process1"/>
    <dgm:cxn modelId="{32DF91C7-CEDD-084F-8ECD-2B4A3E251069}" type="presOf" srcId="{70DA993B-2666-C040-B137-E70396294A9E}" destId="{0342C7AC-FC46-4F4A-A1E2-E33259AFDB98}" srcOrd="0" destOrd="0" presId="urn:microsoft.com/office/officeart/2005/8/layout/process1"/>
    <dgm:cxn modelId="{65786DAE-DA93-E64E-8431-A4A5F2780C93}" srcId="{112071A0-245B-3049-A472-0A7806294F03}" destId="{2D2F43E6-1E8E-FA4C-BE19-7598A3B6E993}" srcOrd="1" destOrd="0" parTransId="{4E2E4C1D-21B6-7541-9CDF-79AD493CB9C2}" sibTransId="{D9161321-7B20-5C42-ADFB-7477D87FAB90}"/>
    <dgm:cxn modelId="{3F8F233F-CDF2-BC4D-81B2-0C09AB77F4A5}" srcId="{112071A0-245B-3049-A472-0A7806294F03}" destId="{70DA993B-2666-C040-B137-E70396294A9E}" srcOrd="0" destOrd="0" parTransId="{7CEE13A3-C812-104F-8957-A1DAEFA9C355}" sibTransId="{C5DC98DC-2F81-4C40-9A0D-D3AE10F5E25C}"/>
    <dgm:cxn modelId="{1971AEF9-F1DB-C24F-B34B-0417AD4C8E5E}" type="presOf" srcId="{2D752BCD-D99D-344A-92C7-CE1FA1887598}" destId="{D66A4E54-7A76-3245-B436-DB7963EE1D3E}" srcOrd="0" destOrd="0" presId="urn:microsoft.com/office/officeart/2005/8/layout/process1"/>
    <dgm:cxn modelId="{AA1D47A7-E0BF-0143-9839-29DC6700C7E2}" type="presOf" srcId="{C5DC98DC-2F81-4C40-9A0D-D3AE10F5E25C}" destId="{58B6AC8E-D715-364D-895B-6D1CCAAD559F}" srcOrd="1" destOrd="0" presId="urn:microsoft.com/office/officeart/2005/8/layout/process1"/>
    <dgm:cxn modelId="{6F5463DC-5692-F748-A4CB-3A867988FFE4}" type="presOf" srcId="{112071A0-245B-3049-A472-0A7806294F03}" destId="{87419FFF-38A1-E340-8B10-EF216CE751BC}" srcOrd="0" destOrd="0" presId="urn:microsoft.com/office/officeart/2005/8/layout/process1"/>
    <dgm:cxn modelId="{D7DEF81C-1D05-9841-9AF2-2FDBA7A37A18}" srcId="{112071A0-245B-3049-A472-0A7806294F03}" destId="{281AC205-47B0-D04D-8297-BB7B6518DBC3}" srcOrd="2" destOrd="0" parTransId="{B779C636-A691-DA4B-AE63-70CA697AB0F8}" sibTransId="{1EA9D968-8DFD-6F46-9539-75176E062C42}"/>
    <dgm:cxn modelId="{EA67EE7A-3651-F04C-9F32-3A0200CDB690}" type="presOf" srcId="{C5DC98DC-2F81-4C40-9A0D-D3AE10F5E25C}" destId="{28535D76-E9C9-0249-9A78-87BA5013C8EC}" srcOrd="0" destOrd="0" presId="urn:microsoft.com/office/officeart/2005/8/layout/process1"/>
    <dgm:cxn modelId="{2C127AAC-23D1-3340-8567-BF8370F2B216}" type="presOf" srcId="{1EA9D968-8DFD-6F46-9539-75176E062C42}" destId="{4CAEE6EE-BF02-8749-BCDB-6A739AB8CF06}" srcOrd="0" destOrd="0" presId="urn:microsoft.com/office/officeart/2005/8/layout/process1"/>
    <dgm:cxn modelId="{0B86BCCD-1855-0C46-90F5-72D0468F4DFA}" type="presParOf" srcId="{87419FFF-38A1-E340-8B10-EF216CE751BC}" destId="{0342C7AC-FC46-4F4A-A1E2-E33259AFDB98}" srcOrd="0" destOrd="0" presId="urn:microsoft.com/office/officeart/2005/8/layout/process1"/>
    <dgm:cxn modelId="{DF6CD661-68D6-5744-B7C3-B8C08E2CECB4}" type="presParOf" srcId="{87419FFF-38A1-E340-8B10-EF216CE751BC}" destId="{28535D76-E9C9-0249-9A78-87BA5013C8EC}" srcOrd="1" destOrd="0" presId="urn:microsoft.com/office/officeart/2005/8/layout/process1"/>
    <dgm:cxn modelId="{95B5979A-7295-1C45-B7AA-9B4E8475CF89}" type="presParOf" srcId="{28535D76-E9C9-0249-9A78-87BA5013C8EC}" destId="{58B6AC8E-D715-364D-895B-6D1CCAAD559F}" srcOrd="0" destOrd="0" presId="urn:microsoft.com/office/officeart/2005/8/layout/process1"/>
    <dgm:cxn modelId="{2119A8BB-E620-2948-9C09-55E8D2287D3F}" type="presParOf" srcId="{87419FFF-38A1-E340-8B10-EF216CE751BC}" destId="{DCEFD931-EBBA-304E-AFC8-481A01A57877}" srcOrd="2" destOrd="0" presId="urn:microsoft.com/office/officeart/2005/8/layout/process1"/>
    <dgm:cxn modelId="{F02760C2-08B7-6A44-A7B6-01D3782E1657}" type="presParOf" srcId="{87419FFF-38A1-E340-8B10-EF216CE751BC}" destId="{F52CAB0E-D076-C246-BDE6-6D4117F18D59}" srcOrd="3" destOrd="0" presId="urn:microsoft.com/office/officeart/2005/8/layout/process1"/>
    <dgm:cxn modelId="{E9819B74-7ADE-044A-A071-C367D18D6573}" type="presParOf" srcId="{F52CAB0E-D076-C246-BDE6-6D4117F18D59}" destId="{5A269D2A-A6FB-474F-AF07-60AA2DEB2C7E}" srcOrd="0" destOrd="0" presId="urn:microsoft.com/office/officeart/2005/8/layout/process1"/>
    <dgm:cxn modelId="{9EBE88A3-9F76-8D48-9A85-6DDE9C69B164}" type="presParOf" srcId="{87419FFF-38A1-E340-8B10-EF216CE751BC}" destId="{8BB6442D-78B9-284A-8FA6-6FEFEEBB9D95}" srcOrd="4" destOrd="0" presId="urn:microsoft.com/office/officeart/2005/8/layout/process1"/>
    <dgm:cxn modelId="{F7959236-BEA9-D34E-B1B7-252E345BBE90}" type="presParOf" srcId="{87419FFF-38A1-E340-8B10-EF216CE751BC}" destId="{4CAEE6EE-BF02-8749-BCDB-6A739AB8CF06}" srcOrd="5" destOrd="0" presId="urn:microsoft.com/office/officeart/2005/8/layout/process1"/>
    <dgm:cxn modelId="{10AF0E8A-88A7-AD42-B80F-43667618F7FA}" type="presParOf" srcId="{4CAEE6EE-BF02-8749-BCDB-6A739AB8CF06}" destId="{AA1F5373-0196-144C-80FB-9CEF96A16D82}" srcOrd="0" destOrd="0" presId="urn:microsoft.com/office/officeart/2005/8/layout/process1"/>
    <dgm:cxn modelId="{19D827FD-6E58-4F40-8C16-15879DEDBD31}" type="presParOf" srcId="{87419FFF-38A1-E340-8B10-EF216CE751BC}" destId="{D66A4E54-7A76-3245-B436-DB7963EE1D3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2C7AC-FC46-4F4A-A1E2-E33259AFDB98}">
      <dsp:nvSpPr>
        <dsp:cNvPr id="0" name=""/>
        <dsp:cNvSpPr/>
      </dsp:nvSpPr>
      <dsp:spPr>
        <a:xfrm>
          <a:off x="251517" y="2520277"/>
          <a:ext cx="2260348" cy="1356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Planning Stage </a:t>
          </a:r>
          <a:endParaRPr lang="en-US" sz="2600" kern="1200" dirty="0"/>
        </a:p>
      </dsp:txBody>
      <dsp:txXfrm>
        <a:off x="291239" y="2559999"/>
        <a:ext cx="2180904" cy="1276764"/>
      </dsp:txXfrm>
    </dsp:sp>
    <dsp:sp modelId="{28535D76-E9C9-0249-9A78-87BA5013C8EC}">
      <dsp:nvSpPr>
        <dsp:cNvPr id="0" name=""/>
        <dsp:cNvSpPr/>
      </dsp:nvSpPr>
      <dsp:spPr>
        <a:xfrm rot="21522285">
          <a:off x="2676866" y="2884857"/>
          <a:ext cx="349987" cy="5605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676879" y="2998157"/>
        <a:ext cx="244991" cy="336340"/>
      </dsp:txXfrm>
    </dsp:sp>
    <dsp:sp modelId="{DCEFD931-EBBA-304E-AFC8-481A01A57877}">
      <dsp:nvSpPr>
        <dsp:cNvPr id="0" name=""/>
        <dsp:cNvSpPr/>
      </dsp:nvSpPr>
      <dsp:spPr>
        <a:xfrm>
          <a:off x="3172049" y="2454243"/>
          <a:ext cx="2260348" cy="1356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Set Framework for Document </a:t>
          </a:r>
          <a:endParaRPr lang="en-US" sz="2600" kern="1200" dirty="0"/>
        </a:p>
      </dsp:txBody>
      <dsp:txXfrm>
        <a:off x="3211771" y="2493965"/>
        <a:ext cx="2180904" cy="1276764"/>
      </dsp:txXfrm>
    </dsp:sp>
    <dsp:sp modelId="{F52CAB0E-D076-C246-BDE6-6D4117F18D59}">
      <dsp:nvSpPr>
        <dsp:cNvPr id="0" name=""/>
        <dsp:cNvSpPr/>
      </dsp:nvSpPr>
      <dsp:spPr>
        <a:xfrm>
          <a:off x="5658432" y="2852064"/>
          <a:ext cx="479193" cy="5605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5658432" y="2964177"/>
        <a:ext cx="335435" cy="336340"/>
      </dsp:txXfrm>
    </dsp:sp>
    <dsp:sp modelId="{8BB6442D-78B9-284A-8FA6-6FEFEEBB9D95}">
      <dsp:nvSpPr>
        <dsp:cNvPr id="0" name=""/>
        <dsp:cNvSpPr/>
      </dsp:nvSpPr>
      <dsp:spPr>
        <a:xfrm>
          <a:off x="6336537" y="2454243"/>
          <a:ext cx="2260348" cy="1356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Grotty</a:t>
          </a:r>
          <a:r>
            <a:rPr lang="en-US" sz="2600" kern="1200" dirty="0" smtClean="0"/>
            <a:t> First Draft </a:t>
          </a:r>
          <a:endParaRPr lang="en-US" sz="2600" kern="1200" dirty="0"/>
        </a:p>
      </dsp:txBody>
      <dsp:txXfrm>
        <a:off x="6376259" y="2493965"/>
        <a:ext cx="2180904" cy="12767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2C7AC-FC46-4F4A-A1E2-E33259AFDB98}">
      <dsp:nvSpPr>
        <dsp:cNvPr id="0" name=""/>
        <dsp:cNvSpPr/>
      </dsp:nvSpPr>
      <dsp:spPr>
        <a:xfrm>
          <a:off x="3639" y="2152631"/>
          <a:ext cx="1591084" cy="954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Presentable Second Draft</a:t>
          </a:r>
          <a:endParaRPr lang="en-US" sz="2000" kern="1200" dirty="0"/>
        </a:p>
      </dsp:txBody>
      <dsp:txXfrm>
        <a:off x="31600" y="2180592"/>
        <a:ext cx="1535162" cy="898728"/>
      </dsp:txXfrm>
    </dsp:sp>
    <dsp:sp modelId="{28535D76-E9C9-0249-9A78-87BA5013C8EC}">
      <dsp:nvSpPr>
        <dsp:cNvPr id="0" name=""/>
        <dsp:cNvSpPr/>
      </dsp:nvSpPr>
      <dsp:spPr>
        <a:xfrm>
          <a:off x="1753832" y="2432662"/>
          <a:ext cx="337310" cy="394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753832" y="2511580"/>
        <a:ext cx="236117" cy="236753"/>
      </dsp:txXfrm>
    </dsp:sp>
    <dsp:sp modelId="{DCEFD931-EBBA-304E-AFC8-481A01A57877}">
      <dsp:nvSpPr>
        <dsp:cNvPr id="0" name=""/>
        <dsp:cNvSpPr/>
      </dsp:nvSpPr>
      <dsp:spPr>
        <a:xfrm>
          <a:off x="2231158" y="2152631"/>
          <a:ext cx="1591084" cy="954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Good Third Draft </a:t>
          </a:r>
          <a:endParaRPr lang="en-US" sz="2000" kern="1200" dirty="0"/>
        </a:p>
      </dsp:txBody>
      <dsp:txXfrm>
        <a:off x="2259119" y="2180592"/>
        <a:ext cx="1535162" cy="898728"/>
      </dsp:txXfrm>
    </dsp:sp>
    <dsp:sp modelId="{F52CAB0E-D076-C246-BDE6-6D4117F18D59}">
      <dsp:nvSpPr>
        <dsp:cNvPr id="0" name=""/>
        <dsp:cNvSpPr/>
      </dsp:nvSpPr>
      <dsp:spPr>
        <a:xfrm>
          <a:off x="3981351" y="2432662"/>
          <a:ext cx="337310" cy="394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981351" y="2511580"/>
        <a:ext cx="236117" cy="236753"/>
      </dsp:txXfrm>
    </dsp:sp>
    <dsp:sp modelId="{8BB6442D-78B9-284A-8FA6-6FEFEEBB9D95}">
      <dsp:nvSpPr>
        <dsp:cNvPr id="0" name=""/>
        <dsp:cNvSpPr/>
      </dsp:nvSpPr>
      <dsp:spPr>
        <a:xfrm>
          <a:off x="4458676" y="2152631"/>
          <a:ext cx="1591084" cy="954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Excellent Fourth Draft</a:t>
          </a:r>
          <a:endParaRPr lang="en-US" sz="2000" kern="1200" dirty="0"/>
        </a:p>
      </dsp:txBody>
      <dsp:txXfrm>
        <a:off x="4486637" y="2180592"/>
        <a:ext cx="1535162" cy="898728"/>
      </dsp:txXfrm>
    </dsp:sp>
    <dsp:sp modelId="{4CAEE6EE-BF02-8749-BCDB-6A739AB8CF06}">
      <dsp:nvSpPr>
        <dsp:cNvPr id="0" name=""/>
        <dsp:cNvSpPr/>
      </dsp:nvSpPr>
      <dsp:spPr>
        <a:xfrm>
          <a:off x="6208870" y="2432662"/>
          <a:ext cx="337310" cy="394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208870" y="2511580"/>
        <a:ext cx="236117" cy="236753"/>
      </dsp:txXfrm>
    </dsp:sp>
    <dsp:sp modelId="{D66A4E54-7A76-3245-B436-DB7963EE1D3E}">
      <dsp:nvSpPr>
        <dsp:cNvPr id="0" name=""/>
        <dsp:cNvSpPr/>
      </dsp:nvSpPr>
      <dsp:spPr>
        <a:xfrm>
          <a:off x="6686195" y="2152631"/>
          <a:ext cx="1591084" cy="954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Final Document </a:t>
          </a:r>
          <a:endParaRPr lang="en-US" sz="2000" kern="1200" dirty="0"/>
        </a:p>
      </dsp:txBody>
      <dsp:txXfrm>
        <a:off x="6714156" y="2180592"/>
        <a:ext cx="1535162" cy="898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B08D-005E-48E9-AD6D-BA1B2BE0D11F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4B194-7921-4E7B-BB77-BE795316F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5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my honor to be the moderator of the first English journal club of MOHME </a:t>
            </a:r>
          </a:p>
          <a:p>
            <a:r>
              <a:rPr lang="en-US" dirty="0" smtClean="0"/>
              <a:t>Actually</a:t>
            </a:r>
            <a:r>
              <a:rPr lang="en-US" baseline="0" dirty="0" smtClean="0"/>
              <a:t> this can trigger a surge toward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 writing , and I really believe that the only way to survive is to publish our data</a:t>
            </a:r>
          </a:p>
          <a:p>
            <a:r>
              <a:rPr lang="en-US" baseline="0" dirty="0" smtClean="0"/>
              <a:t>Why we publish our data?</a:t>
            </a:r>
          </a:p>
          <a:p>
            <a:r>
              <a:rPr lang="en-US" baseline="0" dirty="0" smtClean="0"/>
              <a:t>To get funding</a:t>
            </a:r>
          </a:p>
          <a:p>
            <a:r>
              <a:rPr lang="en-US" baseline="0" dirty="0" smtClean="0"/>
              <a:t>To be promoted</a:t>
            </a:r>
          </a:p>
          <a:p>
            <a:r>
              <a:rPr lang="en-US" baseline="0" dirty="0" smtClean="0"/>
              <a:t>To get a new job</a:t>
            </a:r>
          </a:p>
          <a:p>
            <a:r>
              <a:rPr lang="en-US" baseline="0" dirty="0" smtClean="0"/>
              <a:t>To keep your job</a:t>
            </a:r>
          </a:p>
          <a:p>
            <a:r>
              <a:rPr lang="en-US" baseline="0" dirty="0" smtClean="0"/>
              <a:t>To get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B6673-BAAF-4151-AA20-05FF5A1D0BD5}" type="slidenum">
              <a:rPr lang="x-none"/>
              <a:pPr/>
              <a:t>13</a:t>
            </a:fld>
            <a:endParaRPr lang="en-US"/>
          </a:p>
        </p:txBody>
      </p:sp>
      <p:sp>
        <p:nvSpPr>
          <p:cNvPr id="100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D9ADE-0318-4DFA-A4DB-9EA6D7B5F462}" type="slidenum">
              <a:rPr lang="x-none"/>
              <a:pPr/>
              <a:t>14</a:t>
            </a:fld>
            <a:endParaRPr lang="en-US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D19B3-C6E6-472C-B375-64C8BF8ED026}" type="slidenum">
              <a:rPr lang="x-none"/>
              <a:pPr/>
              <a:t>21</a:t>
            </a:fld>
            <a:endParaRPr lang="en-US"/>
          </a:p>
        </p:txBody>
      </p:sp>
      <p:sp>
        <p:nvSpPr>
          <p:cNvPr id="82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91CC8-5CCF-49E0-9CF1-E6700B3314F6}" type="slidenum">
              <a:rPr lang="x-none"/>
              <a:pPr/>
              <a:t>22</a:t>
            </a:fld>
            <a:endParaRPr lang="en-US"/>
          </a:p>
        </p:txBody>
      </p:sp>
      <p:sp>
        <p:nvSpPr>
          <p:cNvPr id="80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7559A5-66C4-4147-B618-D2798F90ADFF}" type="slidenum">
              <a:rPr lang="x-none"/>
              <a:pPr/>
              <a:t>23</a:t>
            </a:fld>
            <a:endParaRPr lang="en-US"/>
          </a:p>
        </p:txBody>
      </p:sp>
      <p:sp>
        <p:nvSpPr>
          <p:cNvPr id="84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BABC90-1034-43B9-9196-0007ED73819F}" type="slidenum">
              <a:rPr lang="x-none"/>
              <a:pPr/>
              <a:t>24</a:t>
            </a:fld>
            <a:endParaRPr lang="en-US"/>
          </a:p>
        </p:txBody>
      </p:sp>
      <p:sp>
        <p:nvSpPr>
          <p:cNvPr id="89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EB1E07-E8F4-4EE2-AD8A-42BF51DA81C6}" type="slidenum">
              <a:rPr lang="x-none"/>
              <a:pPr/>
              <a:t>25</a:t>
            </a:fld>
            <a:endParaRPr lang="en-US"/>
          </a:p>
        </p:txBody>
      </p:sp>
      <p:sp>
        <p:nvSpPr>
          <p:cNvPr id="89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F46F4A-30CB-4883-9B7F-24D51EFD3DF5}" type="slidenum">
              <a:rPr lang="x-none"/>
              <a:pPr/>
              <a:t>26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85148-B1DC-49D7-8185-797D0831078C}" type="slidenum">
              <a:rPr lang="x-none"/>
              <a:pPr/>
              <a:t>32</a:t>
            </a:fld>
            <a:endParaRPr lang="en-US"/>
          </a:p>
        </p:txBody>
      </p:sp>
      <p:sp>
        <p:nvSpPr>
          <p:cNvPr id="78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48DF2-E7E3-4166-8713-204DDA0BE54F}" type="slidenum">
              <a:rPr lang="x-none"/>
              <a:pPr/>
              <a:t>33</a:t>
            </a:fld>
            <a:endParaRPr lang="en-US"/>
          </a:p>
        </p:txBody>
      </p:sp>
      <p:sp>
        <p:nvSpPr>
          <p:cNvPr id="97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 way to get experience except through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356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35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17E2A3-3341-46C6-AD01-E2D42F60925E}" type="slidenum">
              <a:rPr lang="x-none"/>
              <a:pPr/>
              <a:t>44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7BA26-C483-44D1-8120-064FE788ED79}" type="slidenum">
              <a:rPr lang="x-none"/>
              <a:pPr/>
              <a:t>45</a:t>
            </a:fld>
            <a:endParaRPr lang="en-US"/>
          </a:p>
        </p:txBody>
      </p:sp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82B73-5FF0-4C41-BD15-9B1FEB6C2516}" type="slidenum">
              <a:rPr lang="x-none"/>
              <a:pPr/>
              <a:t>46</a:t>
            </a:fld>
            <a:endParaRPr lang="en-US"/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“</a:t>
            </a:r>
            <a:r>
              <a:rPr lang="en-US" altLang="zh-CN"/>
              <a:t>search word”:  arsenic, trace element, heavy metal, heavy element. 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5D61C6-0C44-4AB2-92BF-ED9A379E4B7B}" type="slidenum">
              <a:rPr lang="x-none"/>
              <a:pPr/>
              <a:t>4</a:t>
            </a:fld>
            <a:endParaRPr lang="en-US"/>
          </a:p>
        </p:txBody>
      </p:sp>
      <p:sp>
        <p:nvSpPr>
          <p:cNvPr id="104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F67E0-9CF3-4262-B832-D448432C1015}" type="slidenum">
              <a:rPr lang="x-none"/>
              <a:pPr/>
              <a:t>52</a:t>
            </a:fld>
            <a:endParaRPr lang="en-US"/>
          </a:p>
        </p:txBody>
      </p:sp>
      <p:sp>
        <p:nvSpPr>
          <p:cNvPr id="99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 way to get experience except through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 way to get experience except through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02D01-CD37-4C60-B2A4-EA9449BCEBC8}" type="slidenum">
              <a:rPr lang="x-none"/>
              <a:pPr/>
              <a:t>60</a:t>
            </a:fld>
            <a:endParaRPr lang="en-US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42BDB-4171-4081-8487-958C805DDC6E}" type="slidenum">
              <a:rPr lang="x-none"/>
              <a:pPr/>
              <a:t>61</a:t>
            </a:fld>
            <a:endParaRPr lang="en-US"/>
          </a:p>
        </p:txBody>
      </p:sp>
      <p:sp>
        <p:nvSpPr>
          <p:cNvPr id="112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E4D78-F94B-4438-9361-CC607FC93CBE}" type="slidenum">
              <a:rPr lang="x-none"/>
              <a:pPr/>
              <a:t>67</a:t>
            </a:fld>
            <a:endParaRPr lang="en-US"/>
          </a:p>
        </p:txBody>
      </p:sp>
      <p:sp>
        <p:nvSpPr>
          <p:cNvPr id="111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65C84F-2955-4C07-B83D-4BF12D8EB682}" type="slidenum">
              <a:rPr lang="en-GB"/>
              <a:pPr/>
              <a:t>5</a:t>
            </a:fld>
            <a:endParaRPr lang="en-GB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aim</a:t>
            </a:r>
            <a:r>
              <a:rPr lang="en-US" baseline="0" dirty="0" smtClean="0"/>
              <a:t> of the </a:t>
            </a:r>
            <a:r>
              <a:rPr lang="en-US" baseline="0" dirty="0" err="1" smtClean="0"/>
              <a:t>paer</a:t>
            </a:r>
            <a:r>
              <a:rPr lang="en-US" baseline="0" dirty="0" smtClean="0"/>
              <a:t> is to tell what you have found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3648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2BFB5-4F74-4291-8E0D-909C98E9B27A}" type="slidenum">
              <a:rPr lang="x-none"/>
              <a:pPr/>
              <a:t>76</a:t>
            </a:fld>
            <a:endParaRPr lang="en-US"/>
          </a:p>
        </p:txBody>
      </p:sp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E78E34-02A7-4905-8351-F6B9F3E6F3EE}" type="slidenum">
              <a:rPr lang="x-none"/>
              <a:pPr/>
              <a:t>77</a:t>
            </a:fld>
            <a:endParaRPr lang="en-US"/>
          </a:p>
        </p:txBody>
      </p:sp>
      <p:sp>
        <p:nvSpPr>
          <p:cNvPr id="99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C7177-ADE4-468E-B33A-306CD42256C7}" type="slidenum">
              <a:rPr lang="x-none"/>
              <a:pPr/>
              <a:t>78</a:t>
            </a:fld>
            <a:endParaRPr lang="en-US"/>
          </a:p>
        </p:txBody>
      </p:sp>
      <p:sp>
        <p:nvSpPr>
          <p:cNvPr id="100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 want</a:t>
            </a:r>
            <a:r>
              <a:rPr lang="en-US" baseline="0" dirty="0" smtClean="0"/>
              <a:t> to mention …..</a:t>
            </a:r>
          </a:p>
          <a:p>
            <a:r>
              <a:rPr lang="en-US" baseline="0" dirty="0" smtClean="0"/>
              <a:t>Here we can see some beautiful sentence</a:t>
            </a:r>
          </a:p>
          <a:p>
            <a:r>
              <a:rPr lang="en-US" baseline="0" dirty="0" smtClean="0"/>
              <a:t>When we start to write and break the fear of writing the faith of finishing the project help us to progress and write more and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03674-F506-4DA3-BDD7-9B778DAA94AE}" type="slidenum">
              <a:rPr lang="x-none"/>
              <a:pPr/>
              <a:t>86</a:t>
            </a:fld>
            <a:endParaRPr lang="en-US"/>
          </a:p>
        </p:txBody>
      </p:sp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D761C-92EF-4BA1-AE59-8B93108AEB46}" type="slidenum">
              <a:rPr lang="x-none"/>
              <a:pPr/>
              <a:t>88</a:t>
            </a:fld>
            <a:endParaRPr lang="en-US"/>
          </a:p>
        </p:txBody>
      </p:sp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5825BB-C15F-4BD7-8714-82991DF55FA7}" type="slidenum">
              <a:rPr lang="x-none"/>
              <a:pPr/>
              <a:t>89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Behnam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0272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37B73-78AE-447D-A6C3-2A0444604EB2}" type="slidenum">
              <a:rPr lang="x-none"/>
              <a:pPr/>
              <a:t>90</a:t>
            </a:fld>
            <a:endParaRPr lang="en-US"/>
          </a:p>
        </p:txBody>
      </p:sp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D2F27-F025-46ED-9B54-45AEE065FB61}" type="slidenum">
              <a:rPr lang="x-none"/>
              <a:pPr/>
              <a:t>91</a:t>
            </a:fld>
            <a:endParaRPr lang="en-US"/>
          </a:p>
        </p:txBody>
      </p:sp>
      <p:sp>
        <p:nvSpPr>
          <p:cNvPr id="95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CF98B1-F3E2-4809-AFFA-92BC105A593C}" type="slidenum">
              <a:rPr lang="x-none"/>
              <a:pPr/>
              <a:t>92</a:t>
            </a:fld>
            <a:endParaRPr lang="en-US"/>
          </a:p>
        </p:txBody>
      </p:sp>
      <p:sp>
        <p:nvSpPr>
          <p:cNvPr id="96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D0A37-B914-42AE-880C-B12AEAF0F4FC}" type="slidenum">
              <a:rPr lang="x-none"/>
              <a:pPr/>
              <a:t>94</a:t>
            </a:fld>
            <a:endParaRPr lang="en-US"/>
          </a:p>
        </p:txBody>
      </p:sp>
      <p:sp>
        <p:nvSpPr>
          <p:cNvPr id="110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EFB608-73FF-4426-9F92-A169E7933906}" type="slidenum">
              <a:rPr lang="x-none"/>
              <a:pPr/>
              <a:t>95</a:t>
            </a:fld>
            <a:endParaRPr lang="en-US"/>
          </a:p>
        </p:txBody>
      </p:sp>
      <p:sp>
        <p:nvSpPr>
          <p:cNvPr id="110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AF181-F9D8-4370-B082-FCDD0B3F74AB}" type="slidenum">
              <a:rPr lang="en-GB"/>
              <a:pPr/>
              <a:t>99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Balancing act between publishing high quality articles in outstanding journals and getting the numbers.</a:t>
            </a:r>
          </a:p>
          <a:p>
            <a:endParaRPr lang="en-US"/>
          </a:p>
          <a:p>
            <a:r>
              <a:rPr lang="en-US"/>
              <a:t>Grant reviewers look at both…  how many papers and in what journals.</a:t>
            </a:r>
          </a:p>
          <a:p>
            <a:endParaRPr lang="en-US"/>
          </a:p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ECA47-36F9-47E6-869C-1E3283F0A27D}" type="slidenum">
              <a:rPr lang="x-none"/>
              <a:pPr/>
              <a:t>8</a:t>
            </a:fld>
            <a:endParaRPr lang="en-US"/>
          </a:p>
        </p:txBody>
      </p:sp>
      <p:sp>
        <p:nvSpPr>
          <p:cNvPr id="105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see here the causes</a:t>
            </a:r>
            <a:r>
              <a:rPr lang="en-US" baseline="0" dirty="0" smtClean="0"/>
              <a:t> that stop us to writing </a:t>
            </a:r>
          </a:p>
          <a:p>
            <a:r>
              <a:rPr lang="en-US" baseline="0" dirty="0" smtClean="0"/>
              <a:t>Actually I believe journal club can overwhelm ( at least ) the 2 last factor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B194-7921-4E7B-BB77-BE795316FDD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73D2B-95A8-4C82-9F2D-C7E1B0DB87B0}" type="slidenum">
              <a:rPr lang="x-none"/>
              <a:pPr/>
              <a:t>10</a:t>
            </a:fld>
            <a:endParaRPr lang="en-US"/>
          </a:p>
        </p:txBody>
      </p:sp>
      <p:sp>
        <p:nvSpPr>
          <p:cNvPr id="105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FD9FFE-2302-4CF1-BA04-2E92E0FEF81D}" type="slidenum">
              <a:rPr lang="x-none"/>
              <a:pPr/>
              <a:t>11</a:t>
            </a:fld>
            <a:endParaRPr lang="en-US"/>
          </a:p>
        </p:txBody>
      </p:sp>
      <p:sp>
        <p:nvSpPr>
          <p:cNvPr id="102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40F37D-4A21-401B-A398-3FDB69F2A00E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6EC17-72D6-4B93-92F6-885B97500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1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B10DACA-A34D-435E-86A5-170443E3EB3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6637F01-3619-4745-B45F-E0C268CA0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image" Target="../media/image10.jpeg"/><Relationship Id="rId8" Type="http://schemas.openxmlformats.org/officeDocument/2006/relationships/image" Target="../media/image11.jpeg"/><Relationship Id="rId9" Type="http://schemas.openxmlformats.org/officeDocument/2006/relationships/image" Target="../media/image12.jpeg"/><Relationship Id="rId10" Type="http://schemas.openxmlformats.org/officeDocument/2006/relationships/image" Target="../media/image13.jpeg"/><Relationship Id="rId11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4" Type="http://schemas.openxmlformats.org/officeDocument/2006/relationships/image" Target="../media/image18.jpeg"/><Relationship Id="rId5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0.jpeg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0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Scientific writing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5229200"/>
            <a:ext cx="8077200" cy="1499616"/>
          </a:xfrm>
        </p:spPr>
        <p:txBody>
          <a:bodyPr/>
          <a:lstStyle/>
          <a:p>
            <a:r>
              <a:rPr lang="en-US" dirty="0" smtClean="0"/>
              <a:t>Arash Khojasteh, DMD, OMFS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ChangeArrowheads="1"/>
          </p:cNvSpPr>
          <p:nvPr/>
        </p:nvSpPr>
        <p:spPr bwMode="auto">
          <a:xfrm>
            <a:off x="533400" y="228600"/>
            <a:ext cx="5943600" cy="523220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HISTORICAL BACKGROUND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056771" name="Rectangle 3"/>
          <p:cNvSpPr>
            <a:spLocks noChangeArrowheads="1"/>
          </p:cNvSpPr>
          <p:nvPr/>
        </p:nvSpPr>
        <p:spPr bwMode="auto">
          <a:xfrm>
            <a:off x="152400" y="1371600"/>
            <a:ext cx="6019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1" charset="2"/>
              <a:buChar char="§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1665, first scientific paper</a:t>
            </a:r>
          </a:p>
          <a:p>
            <a:pPr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Original manuscript </a:t>
            </a:r>
          </a:p>
          <a:p>
            <a:pPr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Scientific letter</a:t>
            </a:r>
          </a:p>
          <a:p>
            <a:pPr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Book chapter</a:t>
            </a:r>
          </a:p>
          <a:p>
            <a:pPr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Experimental report (19th century)</a:t>
            </a:r>
          </a:p>
          <a:p>
            <a:pPr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IMRAD method (1960’s)</a:t>
            </a:r>
          </a:p>
        </p:txBody>
      </p:sp>
      <p:sp>
        <p:nvSpPr>
          <p:cNvPr id="1056773" name="Line 5"/>
          <p:cNvSpPr>
            <a:spLocks noChangeShapeType="1"/>
          </p:cNvSpPr>
          <p:nvPr/>
        </p:nvSpPr>
        <p:spPr bwMode="auto">
          <a:xfrm flipV="1">
            <a:off x="533400" y="914400"/>
            <a:ext cx="594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56774" name="Line 6"/>
          <p:cNvSpPr>
            <a:spLocks noChangeShapeType="1"/>
          </p:cNvSpPr>
          <p:nvPr/>
        </p:nvSpPr>
        <p:spPr bwMode="auto">
          <a:xfrm flipV="1">
            <a:off x="533400" y="990600"/>
            <a:ext cx="594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sz="4800">
                <a:solidFill>
                  <a:srgbClr val="DDDDDD"/>
                </a:solidFill>
                <a:latin typeface="Times New Roman" pitchFamily="18" charset="0"/>
              </a:rPr>
              <a:t>Revise, revise and revise</a:t>
            </a:r>
            <a:endParaRPr lang="en-GB" sz="4800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628800"/>
            <a:ext cx="6400800" cy="3886200"/>
          </a:xfrm>
        </p:spPr>
        <p:txBody>
          <a:bodyPr/>
          <a:lstStyle/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  All authors should participate</a:t>
            </a: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  Review order of data presentation</a:t>
            </a: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  Polish the writing style</a:t>
            </a: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  Double check references</a:t>
            </a: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  Look for typos</a:t>
            </a: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Clr>
                <a:srgbClr val="FF0000"/>
              </a:buClr>
              <a:buFont typeface="Wingdings" pitchFamily="1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  Double check spelling</a:t>
            </a:r>
          </a:p>
          <a:p>
            <a:pPr algn="l"/>
            <a:endParaRPr lang="en-GB" sz="2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155700" y="1903413"/>
            <a:ext cx="6945313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i="1">
                <a:solidFill>
                  <a:schemeClr val="accent1"/>
                </a:solidFill>
                <a:latin typeface="Times New Roman" pitchFamily="18" charset="0"/>
              </a:rPr>
              <a:t>“There is no way to get experience except through experience.”</a:t>
            </a:r>
            <a:endParaRPr lang="en-GB" sz="4800" i="1">
              <a:solidFill>
                <a:schemeClr val="accent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ChangeArrowheads="1"/>
          </p:cNvSpPr>
          <p:nvPr/>
        </p:nvSpPr>
        <p:spPr bwMode="auto">
          <a:xfrm>
            <a:off x="990600" y="152400"/>
            <a:ext cx="7162800" cy="1200329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TO BECOME A SUCCESSFUL WRITER 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1021957" name="Rectangle 5"/>
          <p:cNvSpPr>
            <a:spLocks noChangeArrowheads="1"/>
          </p:cNvSpPr>
          <p:nvPr/>
        </p:nvSpPr>
        <p:spPr bwMode="auto">
          <a:xfrm>
            <a:off x="762000" y="2438400"/>
            <a:ext cx="76962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/>
            <a:r>
              <a:rPr lang="nl-NL" sz="4800" b="1" dirty="0">
                <a:solidFill>
                  <a:srgbClr val="FFFF00"/>
                </a:solidFill>
              </a:rPr>
              <a:t>You can </a:t>
            </a:r>
            <a:r>
              <a:rPr lang="nl-NL" sz="4800" b="1" dirty="0" err="1">
                <a:solidFill>
                  <a:srgbClr val="FFFF00"/>
                </a:solidFill>
              </a:rPr>
              <a:t>write</a:t>
            </a:r>
            <a:r>
              <a:rPr lang="nl-NL" sz="4800" b="1" dirty="0">
                <a:solidFill>
                  <a:srgbClr val="FFFF00"/>
                </a:solidFill>
              </a:rPr>
              <a:t> </a:t>
            </a:r>
            <a:r>
              <a:rPr lang="nl-NL" sz="4800" b="1" dirty="0" err="1">
                <a:solidFill>
                  <a:srgbClr val="FFFF00"/>
                </a:solidFill>
              </a:rPr>
              <a:t>an</a:t>
            </a:r>
            <a:r>
              <a:rPr lang="nl-NL" sz="4800" b="1" dirty="0">
                <a:solidFill>
                  <a:srgbClr val="FFFF00"/>
                </a:solidFill>
              </a:rPr>
              <a:t> </a:t>
            </a:r>
            <a:r>
              <a:rPr lang="nl-NL" sz="4800" b="1" dirty="0" err="1">
                <a:solidFill>
                  <a:srgbClr val="FFFF00"/>
                </a:solidFill>
              </a:rPr>
              <a:t>article</a:t>
            </a:r>
            <a:r>
              <a:rPr lang="nl-NL" sz="4800" b="1" dirty="0">
                <a:solidFill>
                  <a:srgbClr val="FFFF00"/>
                </a:solidFill>
              </a:rPr>
              <a:t> as long as </a:t>
            </a:r>
            <a:r>
              <a:rPr lang="nl-NL" sz="4800" b="1" dirty="0" err="1">
                <a:solidFill>
                  <a:srgbClr val="FFFF00"/>
                </a:solidFill>
              </a:rPr>
              <a:t>you</a:t>
            </a:r>
            <a:r>
              <a:rPr lang="nl-NL" sz="4800" b="1" dirty="0">
                <a:solidFill>
                  <a:srgbClr val="FFFF00"/>
                </a:solidFill>
              </a:rPr>
              <a:t> </a:t>
            </a:r>
            <a:r>
              <a:rPr lang="nl-NL" sz="4800" b="1" dirty="0">
                <a:solidFill>
                  <a:srgbClr val="66FF66"/>
                </a:solidFill>
              </a:rPr>
              <a:t>stick </a:t>
            </a:r>
            <a:r>
              <a:rPr lang="nl-NL" sz="4800" b="1" dirty="0" err="1">
                <a:solidFill>
                  <a:srgbClr val="66FF66"/>
                </a:solidFill>
              </a:rPr>
              <a:t>to</a:t>
            </a:r>
            <a:r>
              <a:rPr lang="nl-NL" sz="4800" b="1" dirty="0">
                <a:solidFill>
                  <a:srgbClr val="66FF66"/>
                </a:solidFill>
              </a:rPr>
              <a:t> few </a:t>
            </a:r>
            <a:r>
              <a:rPr lang="nl-NL" sz="4800" b="1" dirty="0" err="1" smtClean="0">
                <a:solidFill>
                  <a:srgbClr val="66FF66"/>
                </a:solidFill>
              </a:rPr>
              <a:t>rules</a:t>
            </a:r>
            <a:r>
              <a:rPr lang="nl-NL" sz="4800" b="1" dirty="0" smtClean="0">
                <a:solidFill>
                  <a:srgbClr val="66FF66"/>
                </a:solidFill>
              </a:rPr>
              <a:t>.</a:t>
            </a:r>
          </a:p>
          <a:p>
            <a:pPr algn="justLow" eaLnBrk="0" hangingPunct="0"/>
            <a:endParaRPr lang="nl-NL" sz="2800" b="1" dirty="0">
              <a:solidFill>
                <a:srgbClr val="66FF66"/>
              </a:solidFill>
            </a:endParaRPr>
          </a:p>
        </p:txBody>
      </p:sp>
      <p:sp>
        <p:nvSpPr>
          <p:cNvPr id="1021958" name="Line 6"/>
          <p:cNvSpPr>
            <a:spLocks noChangeShapeType="1"/>
          </p:cNvSpPr>
          <p:nvPr/>
        </p:nvSpPr>
        <p:spPr bwMode="auto">
          <a:xfrm flipV="1">
            <a:off x="1066800" y="1371600"/>
            <a:ext cx="6858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1959" name="Line 7"/>
          <p:cNvSpPr>
            <a:spLocks noChangeShapeType="1"/>
          </p:cNvSpPr>
          <p:nvPr/>
        </p:nvSpPr>
        <p:spPr bwMode="auto">
          <a:xfrm flipV="1">
            <a:off x="1066800" y="1447800"/>
            <a:ext cx="6858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Authorship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47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8" name="Rectangle 2"/>
          <p:cNvSpPr>
            <a:spLocks noChangeArrowheads="1"/>
          </p:cNvSpPr>
          <p:nvPr/>
        </p:nvSpPr>
        <p:spPr bwMode="auto">
          <a:xfrm>
            <a:off x="1371600" y="381000"/>
            <a:ext cx="47244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AUTHORSHIP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07620" name="Rectangle 4"/>
          <p:cNvSpPr>
            <a:spLocks noChangeArrowheads="1"/>
          </p:cNvSpPr>
          <p:nvPr/>
        </p:nvSpPr>
        <p:spPr bwMode="auto">
          <a:xfrm>
            <a:off x="395536" y="1844824"/>
            <a:ext cx="8153400" cy="3713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Decide the author ship </a:t>
            </a:r>
            <a:r>
              <a:rPr lang="en-US" sz="2800" b="1" dirty="0">
                <a:solidFill>
                  <a:srgbClr val="FF3300"/>
                </a:solidFill>
              </a:rPr>
              <a:t>before the start of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None/>
            </a:pPr>
            <a:r>
              <a:rPr lang="en-US" sz="2800" b="1" dirty="0">
                <a:solidFill>
                  <a:srgbClr val="FF3300"/>
                </a:solidFill>
              </a:rPr>
              <a:t>  research project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None/>
            </a:pPr>
            <a:endParaRPr lang="en-US" sz="2800" b="1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Authors should include those who have </a:t>
            </a:r>
            <a:r>
              <a:rPr lang="en-US" sz="2800" b="1" dirty="0">
                <a:solidFill>
                  <a:srgbClr val="FF3300"/>
                </a:solidFill>
              </a:rPr>
              <a:t>made a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None/>
            </a:pPr>
            <a:r>
              <a:rPr lang="en-US" sz="2800" b="1" dirty="0">
                <a:solidFill>
                  <a:srgbClr val="FF3300"/>
                </a:solidFill>
              </a:rPr>
              <a:t>  significant intellectual</a:t>
            </a:r>
            <a:r>
              <a:rPr lang="en-US" sz="2800" b="1" dirty="0">
                <a:solidFill>
                  <a:srgbClr val="FFFF00"/>
                </a:solidFill>
              </a:rPr>
              <a:t> contribution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§"/>
            </a:pP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007621" name="Line 5"/>
          <p:cNvSpPr>
            <a:spLocks noChangeShapeType="1"/>
          </p:cNvSpPr>
          <p:nvPr/>
        </p:nvSpPr>
        <p:spPr bwMode="auto">
          <a:xfrm flipV="1">
            <a:off x="1447800" y="1066800"/>
            <a:ext cx="4724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7622" name="Line 6"/>
          <p:cNvSpPr>
            <a:spLocks noChangeShapeType="1"/>
          </p:cNvSpPr>
          <p:nvPr/>
        </p:nvSpPr>
        <p:spPr bwMode="auto">
          <a:xfrm flipV="1">
            <a:off x="1447800" y="1143000"/>
            <a:ext cx="4724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Rectangle 2"/>
          <p:cNvSpPr>
            <a:spLocks noChangeArrowheads="1"/>
          </p:cNvSpPr>
          <p:nvPr/>
        </p:nvSpPr>
        <p:spPr bwMode="auto">
          <a:xfrm>
            <a:off x="755576" y="620688"/>
            <a:ext cx="7618040" cy="584776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AUTHORSHIP ORDER  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081347" name="Rectangle 3"/>
          <p:cNvSpPr>
            <a:spLocks noChangeArrowheads="1"/>
          </p:cNvSpPr>
          <p:nvPr/>
        </p:nvSpPr>
        <p:spPr bwMode="auto">
          <a:xfrm>
            <a:off x="381000" y="1828800"/>
            <a:ext cx="7543800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 algn="just">
              <a:buFont typeface="Wingdings" pitchFamily="1" charset="2"/>
              <a:buChar char="§"/>
            </a:pPr>
            <a:r>
              <a:rPr lang="pt-BR" sz="2800" b="1" dirty="0">
                <a:solidFill>
                  <a:srgbClr val="FFFFFF"/>
                </a:solidFill>
              </a:rPr>
              <a:t> The first author:</a:t>
            </a:r>
            <a:r>
              <a:rPr lang="pt-BR" sz="2800" b="1" dirty="0">
                <a:solidFill>
                  <a:srgbClr val="66FF66"/>
                </a:solidFill>
              </a:rPr>
              <a:t> </a:t>
            </a:r>
            <a:r>
              <a:rPr lang="pt-BR" sz="2800" b="1" dirty="0">
                <a:solidFill>
                  <a:srgbClr val="FFFF00"/>
                </a:solidFill>
              </a:rPr>
              <a:t>Primarily responsible for collecting and analyzing data and writing the manuscript</a:t>
            </a:r>
          </a:p>
          <a:p>
            <a:pPr marL="114300" lvl="1" algn="just">
              <a:buSzPct val="75000"/>
              <a:buFont typeface="Wingdings" pitchFamily="1" charset="2"/>
              <a:buChar char="§"/>
            </a:pPr>
            <a:r>
              <a:rPr lang="pt-BR" sz="2800" b="1" dirty="0">
                <a:solidFill>
                  <a:srgbClr val="66FF66"/>
                </a:solidFill>
              </a:rPr>
              <a:t> </a:t>
            </a:r>
            <a:r>
              <a:rPr lang="pt-BR" sz="2800" b="1" dirty="0">
                <a:solidFill>
                  <a:srgbClr val="FFFFFF"/>
                </a:solidFill>
              </a:rPr>
              <a:t>The middle authors:</a:t>
            </a:r>
            <a:r>
              <a:rPr lang="pt-BR" sz="2800" b="1" dirty="0">
                <a:solidFill>
                  <a:srgbClr val="FFFF00"/>
                </a:solidFill>
              </a:rPr>
              <a:t> Listed according to    their order of importance to the study</a:t>
            </a:r>
          </a:p>
          <a:p>
            <a:pPr marL="114300" lvl="1" algn="just">
              <a:buSzPct val="75000"/>
              <a:buFont typeface="Wingdings" pitchFamily="1" charset="2"/>
              <a:buChar char="§"/>
            </a:pPr>
            <a:r>
              <a:rPr lang="pt-BR" sz="2800" b="1" dirty="0">
                <a:solidFill>
                  <a:srgbClr val="FFFFFF"/>
                </a:solidFill>
              </a:rPr>
              <a:t> The last author:</a:t>
            </a:r>
            <a:r>
              <a:rPr lang="pt-BR" sz="2800" b="1" dirty="0">
                <a:solidFill>
                  <a:srgbClr val="FFFF00"/>
                </a:solidFill>
              </a:rPr>
              <a:t> Established investigator, assumes the overall responsibility for the study</a:t>
            </a:r>
          </a:p>
        </p:txBody>
      </p:sp>
      <p:sp>
        <p:nvSpPr>
          <p:cNvPr id="1081348" name="Line 4"/>
          <p:cNvSpPr>
            <a:spLocks noChangeShapeType="1"/>
          </p:cNvSpPr>
          <p:nvPr/>
        </p:nvSpPr>
        <p:spPr bwMode="auto">
          <a:xfrm flipV="1">
            <a:off x="899592" y="1484784"/>
            <a:ext cx="480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81350" name="Line 6"/>
          <p:cNvSpPr>
            <a:spLocks noChangeShapeType="1"/>
          </p:cNvSpPr>
          <p:nvPr/>
        </p:nvSpPr>
        <p:spPr bwMode="auto">
          <a:xfrm flipV="1">
            <a:off x="899592" y="1556792"/>
            <a:ext cx="480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sz="4800">
                <a:solidFill>
                  <a:srgbClr val="EAEAEA"/>
                </a:solidFill>
                <a:latin typeface="Times New Roman" pitchFamily="18" charset="0"/>
              </a:rPr>
              <a:t>Authorship</a:t>
            </a:r>
            <a:endParaRPr lang="en-GB" sz="480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09" name="Picture 5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14" y="1643051"/>
            <a:ext cx="6399212" cy="3442134"/>
          </a:xfrm>
          <a:noFill/>
          <a:ln/>
        </p:spPr>
      </p:pic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860032" y="4221088"/>
            <a:ext cx="24955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1547664" y="4509120"/>
            <a:ext cx="5629275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475656" y="5517232"/>
            <a:ext cx="68119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  <a:latin typeface="Times New Roman" pitchFamily="18" charset="0"/>
              </a:rPr>
              <a:t>Guidelines on </a:t>
            </a:r>
            <a:r>
              <a:rPr lang="en-US" sz="1600" dirty="0" err="1">
                <a:solidFill>
                  <a:srgbClr val="FFFF00"/>
                </a:solidFill>
                <a:latin typeface="Times New Roman" pitchFamily="18" charset="0"/>
              </a:rPr>
              <a:t>authorshop</a:t>
            </a:r>
            <a:r>
              <a:rPr lang="en-US" sz="1600" dirty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en-US" sz="1600" i="1" dirty="0">
                <a:solidFill>
                  <a:srgbClr val="FFFF00"/>
                </a:solidFill>
                <a:latin typeface="Times New Roman" pitchFamily="18" charset="0"/>
              </a:rPr>
              <a:t>International committee of Medical Journal Editors</a:t>
            </a:r>
            <a:r>
              <a:rPr lang="en-US" sz="1600" dirty="0">
                <a:solidFill>
                  <a:srgbClr val="FFFF00"/>
                </a:solidFill>
                <a:latin typeface="Times New Roman" pitchFamily="18" charset="0"/>
              </a:rPr>
              <a:t>,</a:t>
            </a:r>
          </a:p>
          <a:p>
            <a:r>
              <a:rPr lang="en-US" sz="1600" dirty="0">
                <a:solidFill>
                  <a:srgbClr val="FFFF00"/>
                </a:solidFill>
                <a:latin typeface="Times New Roman" pitchFamily="18" charset="0"/>
              </a:rPr>
              <a:t>Reprinted by kind permission of the Editor of the British Medical Journal of Sept</a:t>
            </a:r>
          </a:p>
          <a:p>
            <a:r>
              <a:rPr lang="en-US" sz="1600" dirty="0">
                <a:solidFill>
                  <a:srgbClr val="FFFF00"/>
                </a:solidFill>
                <a:latin typeface="Times New Roman" pitchFamily="18" charset="0"/>
              </a:rPr>
              <a:t>14, 1985.  </a:t>
            </a:r>
            <a:r>
              <a:rPr lang="en-US" sz="1600" i="1" dirty="0">
                <a:solidFill>
                  <a:srgbClr val="FFFF00"/>
                </a:solidFill>
                <a:latin typeface="Times New Roman" pitchFamily="18" charset="0"/>
              </a:rPr>
              <a:t>J </a:t>
            </a:r>
            <a:r>
              <a:rPr lang="en-US" sz="1600" i="1" dirty="0" err="1">
                <a:solidFill>
                  <a:srgbClr val="FFFF00"/>
                </a:solidFill>
                <a:latin typeface="Times New Roman" pitchFamily="18" charset="0"/>
              </a:rPr>
              <a:t>Clin</a:t>
            </a:r>
            <a:r>
              <a:rPr lang="en-US" sz="1600" i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1600" i="1" dirty="0" err="1">
                <a:solidFill>
                  <a:srgbClr val="FFFF00"/>
                </a:solidFill>
                <a:latin typeface="Times New Roman" pitchFamily="18" charset="0"/>
              </a:rPr>
              <a:t>Pathol</a:t>
            </a:r>
            <a:r>
              <a:rPr lang="en-US" sz="1600" dirty="0">
                <a:solidFill>
                  <a:srgbClr val="FFFF00"/>
                </a:solidFill>
                <a:latin typeface="Times New Roman" pitchFamily="18" charset="0"/>
              </a:rPr>
              <a:t> 39: 110, 1986</a:t>
            </a:r>
            <a:endParaRPr lang="en-GB" sz="16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36096" y="836712"/>
            <a:ext cx="2126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Vancouver guideline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Statistician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statistician is a person who likes to prove you wrong 5% of the 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75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Checklist for assessing statistical contribution to a study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963129"/>
              </p:ext>
            </p:extLst>
          </p:nvPr>
        </p:nvGraphicFramePr>
        <p:xfrm>
          <a:off x="467544" y="1628801"/>
          <a:ext cx="7992888" cy="53949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{775DCB02-9BB8-47FD-8907-85C794F793BA}</a:tableStyleId>
              </a:tblPr>
              <a:tblGrid>
                <a:gridCol w="6264696"/>
                <a:gridCol w="1728192"/>
              </a:tblGrid>
              <a:tr h="606576"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Points if Involved 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Study Design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protocol development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data</a:t>
                      </a:r>
                      <a:r>
                        <a:rPr lang="en-US" baseline="0" dirty="0" smtClean="0"/>
                        <a:t> analysis and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overall review of grant 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Implementation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regular participation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data collection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Advising only on specific 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Analysis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planning and directing the analyses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preparing writing material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doing the data analyses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6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651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Statistician co author 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5 or fewer do not warrant authorship</a:t>
            </a:r>
          </a:p>
          <a:p>
            <a:r>
              <a:rPr lang="en-US" dirty="0" smtClean="0"/>
              <a:t>Point 6-7 indicate possible authorship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71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 point system for deciding authorship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140940"/>
              </p:ext>
            </p:extLst>
          </p:nvPr>
        </p:nvGraphicFramePr>
        <p:xfrm>
          <a:off x="971600" y="1628800"/>
          <a:ext cx="7056784" cy="4968548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{775DCB02-9BB8-47FD-8907-85C794F793BA}</a:tableStyleId>
              </a:tblPr>
              <a:tblGrid>
                <a:gridCol w="5530993"/>
                <a:gridCol w="1525791"/>
              </a:tblGrid>
              <a:tr h="739998"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Points if Involved </a:t>
                      </a:r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Initiation phase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Idea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Grant 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Pilot Phase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Development of instrument  plus</a:t>
                      </a:r>
                      <a:r>
                        <a:rPr lang="en-US" baseline="0" dirty="0" smtClean="0"/>
                        <a:t> pilot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Execution</a:t>
                      </a:r>
                      <a:r>
                        <a:rPr lang="en-US" b="1" baseline="0" dirty="0" smtClean="0"/>
                        <a:t> Phase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management and key worker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Analysis Phase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2285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Analysis design and paper</a:t>
                      </a:r>
                      <a:r>
                        <a:rPr lang="en-US" baseline="0" dirty="0" smtClean="0"/>
                        <a:t> 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00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1155700" y="1903413"/>
            <a:ext cx="6945313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i="1" dirty="0">
                <a:solidFill>
                  <a:schemeClr val="accent1"/>
                </a:solidFill>
                <a:latin typeface="Times New Roman" pitchFamily="18" charset="0"/>
              </a:rPr>
              <a:t>“There is no way to get experience except through experience.”</a:t>
            </a:r>
            <a:endParaRPr lang="en-GB" sz="4800" i="1" dirty="0">
              <a:solidFill>
                <a:schemeClr val="accent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Journal Selection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Impact  Factor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31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ChangeArrowheads="1"/>
          </p:cNvSpPr>
          <p:nvPr/>
        </p:nvSpPr>
        <p:spPr bwMode="auto">
          <a:xfrm>
            <a:off x="304800" y="381000"/>
            <a:ext cx="7075512" cy="523220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SELECTION OF THE JOURNAL 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22275" name="Rectangle 3"/>
          <p:cNvSpPr>
            <a:spLocks noChangeArrowheads="1"/>
          </p:cNvSpPr>
          <p:nvPr/>
        </p:nvSpPr>
        <p:spPr bwMode="auto">
          <a:xfrm>
            <a:off x="304800" y="1721766"/>
            <a:ext cx="74355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2800" b="1" dirty="0">
                <a:solidFill>
                  <a:srgbClr val="FFFF00"/>
                </a:solidFill>
              </a:rPr>
              <a:t>Scientists should select a journal </a:t>
            </a:r>
            <a:r>
              <a:rPr lang="en-US" sz="2800" b="1" dirty="0">
                <a:solidFill>
                  <a:srgbClr val="00FF00"/>
                </a:solidFill>
              </a:rPr>
              <a:t>before putting the pen on a paper.</a:t>
            </a:r>
            <a:r>
              <a:rPr lang="en-US" sz="2800" b="1" dirty="0">
                <a:solidFill>
                  <a:srgbClr val="FFFF00"/>
                </a:solidFill>
              </a:rPr>
              <a:t> The selection of journal should be based on:</a:t>
            </a:r>
          </a:p>
          <a:p>
            <a:pPr algn="just">
              <a:spcBef>
                <a:spcPct val="0"/>
              </a:spcBef>
            </a:pPr>
            <a:endParaRPr lang="en-US" sz="2800" b="1" dirty="0">
              <a:solidFill>
                <a:srgbClr val="FFFF00"/>
              </a:solidFill>
            </a:endParaRPr>
          </a:p>
          <a:p>
            <a:pPr algn="just">
              <a:spcBef>
                <a:spcPct val="0"/>
              </a:spcBef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Manuscript title </a:t>
            </a:r>
          </a:p>
          <a:p>
            <a:pPr algn="just">
              <a:spcBef>
                <a:spcPct val="0"/>
              </a:spcBef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Novelty of the research work</a:t>
            </a:r>
          </a:p>
          <a:p>
            <a:pPr algn="just">
              <a:spcBef>
                <a:spcPct val="0"/>
              </a:spcBef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Types of the readers</a:t>
            </a:r>
          </a:p>
          <a:p>
            <a:pPr algn="just">
              <a:spcBef>
                <a:spcPct val="0"/>
              </a:spcBef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Prestige of the journal [Impact factor] </a:t>
            </a:r>
          </a:p>
          <a:p>
            <a:pPr algn="justLow">
              <a:spcBef>
                <a:spcPct val="0"/>
              </a:spcBef>
            </a:pPr>
            <a:r>
              <a:rPr lang="en-US" sz="2800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22279" name="Line 7"/>
          <p:cNvSpPr>
            <a:spLocks noChangeShapeType="1"/>
          </p:cNvSpPr>
          <p:nvPr/>
        </p:nvSpPr>
        <p:spPr bwMode="auto">
          <a:xfrm flipV="1">
            <a:off x="304800" y="1066800"/>
            <a:ext cx="640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2280" name="Line 8"/>
          <p:cNvSpPr>
            <a:spLocks noChangeShapeType="1"/>
          </p:cNvSpPr>
          <p:nvPr/>
        </p:nvSpPr>
        <p:spPr bwMode="auto">
          <a:xfrm flipV="1">
            <a:off x="304800" y="1143000"/>
            <a:ext cx="640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1219200" y="457200"/>
            <a:ext cx="65532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SELECTION OF THE JOURNAL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807940" name="Picture 4" descr="imagesmmc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286000"/>
            <a:ext cx="1143000" cy="2819400"/>
          </a:xfrm>
          <a:prstGeom prst="rect">
            <a:avLst/>
          </a:prstGeom>
          <a:noFill/>
        </p:spPr>
      </p:pic>
      <p:pic>
        <p:nvPicPr>
          <p:cNvPr id="807941" name="Picture 5" descr="CAAE403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2286000"/>
            <a:ext cx="762000" cy="2819400"/>
          </a:xfrm>
          <a:prstGeom prst="rect">
            <a:avLst/>
          </a:prstGeom>
          <a:noFill/>
        </p:spPr>
      </p:pic>
      <p:pic>
        <p:nvPicPr>
          <p:cNvPr id="807943" name="Picture 7" descr="imagesggg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2286000"/>
            <a:ext cx="838200" cy="2819400"/>
          </a:xfrm>
          <a:prstGeom prst="rect">
            <a:avLst/>
          </a:prstGeom>
          <a:noFill/>
        </p:spPr>
      </p:pic>
      <p:pic>
        <p:nvPicPr>
          <p:cNvPr id="807944" name="Picture 8" descr="CA6TURO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2286000"/>
            <a:ext cx="1066800" cy="2819400"/>
          </a:xfrm>
          <a:prstGeom prst="rect">
            <a:avLst/>
          </a:prstGeom>
          <a:noFill/>
        </p:spPr>
      </p:pic>
      <p:pic>
        <p:nvPicPr>
          <p:cNvPr id="807945" name="Picture 9" descr="CAEB892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81600" y="2286000"/>
            <a:ext cx="1057275" cy="2819400"/>
          </a:xfrm>
          <a:prstGeom prst="rect">
            <a:avLst/>
          </a:prstGeom>
          <a:noFill/>
        </p:spPr>
      </p:pic>
      <p:pic>
        <p:nvPicPr>
          <p:cNvPr id="807947" name="Picture 11" descr="CAEF4DI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48600" y="2362200"/>
            <a:ext cx="628650" cy="2743200"/>
          </a:xfrm>
          <a:prstGeom prst="rect">
            <a:avLst/>
          </a:prstGeom>
          <a:noFill/>
        </p:spPr>
      </p:pic>
      <p:sp>
        <p:nvSpPr>
          <p:cNvPr id="807948" name="Line 12"/>
          <p:cNvSpPr>
            <a:spLocks noChangeShapeType="1"/>
          </p:cNvSpPr>
          <p:nvPr/>
        </p:nvSpPr>
        <p:spPr bwMode="auto">
          <a:xfrm flipV="1">
            <a:off x="1219200" y="1219200"/>
            <a:ext cx="6705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07949" name="Line 13"/>
          <p:cNvSpPr>
            <a:spLocks noChangeShapeType="1"/>
          </p:cNvSpPr>
          <p:nvPr/>
        </p:nvSpPr>
        <p:spPr bwMode="auto">
          <a:xfrm flipV="1">
            <a:off x="1219200" y="1295400"/>
            <a:ext cx="6705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807950" name="Picture 14" descr="imagesvb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48600" y="2362200"/>
            <a:ext cx="1066800" cy="2819400"/>
          </a:xfrm>
          <a:prstGeom prst="rect">
            <a:avLst/>
          </a:prstGeom>
          <a:noFill/>
        </p:spPr>
      </p:pic>
      <p:pic>
        <p:nvPicPr>
          <p:cNvPr id="807951" name="Picture 15" descr="medqqqqqqq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76600" y="2286000"/>
            <a:ext cx="838200" cy="2819400"/>
          </a:xfrm>
          <a:prstGeom prst="rect">
            <a:avLst/>
          </a:prstGeom>
          <a:noFill/>
        </p:spPr>
      </p:pic>
      <p:pic>
        <p:nvPicPr>
          <p:cNvPr id="807952" name="Picture 16" descr="coverffffff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362200" y="2286000"/>
            <a:ext cx="914400" cy="281940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ChangeArrowheads="1"/>
          </p:cNvSpPr>
          <p:nvPr/>
        </p:nvSpPr>
        <p:spPr bwMode="auto">
          <a:xfrm>
            <a:off x="1066800" y="228600"/>
            <a:ext cx="7321624" cy="536104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SCIENTISTS SHOULD LOOK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44803" name="Rectangle 3"/>
          <p:cNvSpPr>
            <a:spLocks noChangeArrowheads="1"/>
          </p:cNvSpPr>
          <p:nvPr/>
        </p:nvSpPr>
        <p:spPr bwMode="auto">
          <a:xfrm>
            <a:off x="1752600" y="57912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/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844804" name="Rectangle 4"/>
          <p:cNvSpPr>
            <a:spLocks noChangeArrowheads="1"/>
          </p:cNvSpPr>
          <p:nvPr/>
        </p:nvSpPr>
        <p:spPr bwMode="auto">
          <a:xfrm>
            <a:off x="762000" y="1447800"/>
            <a:ext cx="64770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SzPct val="80000"/>
              <a:buFont typeface="Wingdings" pitchFamily="1" charset="2"/>
              <a:buNone/>
            </a:pPr>
            <a:endParaRPr lang="en-US" sz="2800" b="1">
              <a:solidFill>
                <a:srgbClr val="FFFF00"/>
              </a:solidFill>
            </a:endParaRPr>
          </a:p>
          <a:p>
            <a:pPr algn="just">
              <a:buSzPct val="80000"/>
              <a:buFont typeface="Wingdings" pitchFamily="1" charset="2"/>
              <a:buNone/>
            </a:pPr>
            <a:endParaRPr lang="en-US" sz="2800" b="1">
              <a:solidFill>
                <a:srgbClr val="FFFF00"/>
              </a:solidFill>
            </a:endParaRPr>
          </a:p>
          <a:p>
            <a:pPr algn="just">
              <a:buSzPct val="80000"/>
              <a:buFont typeface="Wingdings" pitchFamily="1" charset="2"/>
              <a:buNone/>
            </a:pPr>
            <a:endParaRPr lang="en-US" sz="2800" b="1">
              <a:solidFill>
                <a:srgbClr val="FFFF00"/>
              </a:solidFill>
            </a:endParaRPr>
          </a:p>
          <a:p>
            <a:pPr algn="just">
              <a:buSzPct val="80000"/>
              <a:buFont typeface="Wingdings" pitchFamily="1" charset="2"/>
              <a:buNone/>
            </a:pPr>
            <a:endParaRPr lang="en-US" sz="2800" b="1">
              <a:solidFill>
                <a:srgbClr val="FFFF00"/>
              </a:solidFill>
            </a:endParaRPr>
          </a:p>
        </p:txBody>
      </p:sp>
      <p:pic>
        <p:nvPicPr>
          <p:cNvPr id="844805" name="Picture 5" descr="Untitled-3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2849" y="1700808"/>
            <a:ext cx="4090889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44806" name="Line 6"/>
          <p:cNvSpPr>
            <a:spLocks noChangeShapeType="1"/>
          </p:cNvSpPr>
          <p:nvPr/>
        </p:nvSpPr>
        <p:spPr bwMode="auto">
          <a:xfrm flipV="1">
            <a:off x="1066800" y="914400"/>
            <a:ext cx="6096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44807" name="Line 7"/>
          <p:cNvSpPr>
            <a:spLocks noChangeShapeType="1"/>
          </p:cNvSpPr>
          <p:nvPr/>
        </p:nvSpPr>
        <p:spPr bwMode="auto">
          <a:xfrm flipV="1">
            <a:off x="1066800" y="990600"/>
            <a:ext cx="6096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Match your paper with the personality and scope of the journal</a:t>
            </a:r>
          </a:p>
          <a:p>
            <a:pPr algn="just"/>
            <a:r>
              <a:rPr lang="en-US" dirty="0"/>
              <a:t>Match your subject with the journal target audience</a:t>
            </a:r>
          </a:p>
          <a:p>
            <a:pPr algn="just"/>
            <a:r>
              <a:rPr lang="en-US" dirty="0"/>
              <a:t>Consider the journal impact factor </a:t>
            </a:r>
          </a:p>
          <a:p>
            <a:pPr algn="just"/>
            <a:r>
              <a:rPr lang="en-US" dirty="0"/>
              <a:t>Weigh up the journal prestige</a:t>
            </a:r>
          </a:p>
          <a:p>
            <a:pPr algn="just"/>
            <a:r>
              <a:rPr lang="en-US" dirty="0"/>
              <a:t>Have realistic expectation</a:t>
            </a:r>
          </a:p>
          <a:p>
            <a:pPr algn="just"/>
            <a:r>
              <a:rPr lang="en-US" dirty="0"/>
              <a:t>Be </a:t>
            </a:r>
            <a:r>
              <a:rPr lang="en-US" dirty="0" err="1"/>
              <a:t>roboust</a:t>
            </a:r>
            <a:r>
              <a:rPr lang="en-US" dirty="0"/>
              <a:t>  and if rejected select another journal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0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ChangeArrowheads="1"/>
          </p:cNvSpPr>
          <p:nvPr/>
        </p:nvSpPr>
        <p:spPr bwMode="auto">
          <a:xfrm>
            <a:off x="304800" y="2120261"/>
            <a:ext cx="85156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2800" b="1" dirty="0" smtClean="0">
                <a:solidFill>
                  <a:srgbClr val="FFFFFF"/>
                </a:solidFill>
              </a:rPr>
              <a:t>Impact </a:t>
            </a:r>
            <a:r>
              <a:rPr lang="en-US" sz="2800" b="1" dirty="0">
                <a:solidFill>
                  <a:srgbClr val="FFFFFF"/>
                </a:solidFill>
              </a:rPr>
              <a:t>factor may provide  quantitative tools for: </a:t>
            </a:r>
          </a:p>
          <a:p>
            <a:pPr algn="just">
              <a:spcBef>
                <a:spcPct val="0"/>
              </a:spcBef>
            </a:pPr>
            <a:endParaRPr lang="en-US" sz="2800" b="1" dirty="0">
              <a:solidFill>
                <a:srgbClr val="FFFFFF"/>
              </a:solidFill>
            </a:endParaRPr>
          </a:p>
          <a:p>
            <a:pPr algn="just"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Evaluating</a:t>
            </a:r>
          </a:p>
          <a:p>
            <a:pPr algn="just"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Ranking</a:t>
            </a:r>
          </a:p>
          <a:p>
            <a:pPr algn="just"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Categorizing</a:t>
            </a:r>
          </a:p>
          <a:p>
            <a:pPr algn="just"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Comparing journals                     </a:t>
            </a:r>
            <a:endParaRPr lang="en-US" sz="2800" dirty="0"/>
          </a:p>
        </p:txBody>
      </p:sp>
      <p:sp>
        <p:nvSpPr>
          <p:cNvPr id="898053" name="Rectangle 5"/>
          <p:cNvSpPr>
            <a:spLocks noChangeArrowheads="1"/>
          </p:cNvSpPr>
          <p:nvPr/>
        </p:nvSpPr>
        <p:spPr bwMode="auto">
          <a:xfrm>
            <a:off x="457200" y="381000"/>
            <a:ext cx="6995120" cy="523220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IMPACT FACTOR 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98054" name="Rectangle 6"/>
          <p:cNvSpPr>
            <a:spLocks noChangeArrowheads="1"/>
          </p:cNvSpPr>
          <p:nvPr/>
        </p:nvSpPr>
        <p:spPr bwMode="auto">
          <a:xfrm>
            <a:off x="5181600" y="6461125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[ISI 2001; Edwin &amp; Vanor, 2002</a:t>
            </a:r>
            <a:r>
              <a:rPr lang="en-US" sz="2000"/>
              <a:t> </a:t>
            </a:r>
            <a:r>
              <a:rPr lang="en-US" sz="2000" b="1">
                <a:solidFill>
                  <a:srgbClr val="FFFF00"/>
                </a:solidFill>
              </a:rPr>
              <a:t>]</a:t>
            </a:r>
          </a:p>
        </p:txBody>
      </p:sp>
      <p:pic>
        <p:nvPicPr>
          <p:cNvPr id="898055" name="Picture 7" descr="CACLQ7W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143000"/>
          </a:xfrm>
          <a:prstGeom prst="rect">
            <a:avLst/>
          </a:prstGeom>
          <a:noFill/>
        </p:spPr>
      </p:pic>
      <p:sp>
        <p:nvSpPr>
          <p:cNvPr id="898056" name="Line 8"/>
          <p:cNvSpPr>
            <a:spLocks noChangeShapeType="1"/>
          </p:cNvSpPr>
          <p:nvPr/>
        </p:nvSpPr>
        <p:spPr bwMode="auto">
          <a:xfrm flipV="1">
            <a:off x="457200" y="1052736"/>
            <a:ext cx="6923112" cy="1406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98057" name="Line 9"/>
          <p:cNvSpPr>
            <a:spLocks noChangeShapeType="1"/>
          </p:cNvSpPr>
          <p:nvPr/>
        </p:nvSpPr>
        <p:spPr bwMode="auto">
          <a:xfrm flipV="1">
            <a:off x="457200" y="1124744"/>
            <a:ext cx="6923112" cy="1825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5" name="Rectangle 5"/>
          <p:cNvSpPr>
            <a:spLocks noChangeArrowheads="1"/>
          </p:cNvSpPr>
          <p:nvPr/>
        </p:nvSpPr>
        <p:spPr bwMode="auto">
          <a:xfrm>
            <a:off x="381000" y="304800"/>
            <a:ext cx="7287344" cy="584776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IMPACT FACTOR 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96006" name="Rectangle 6"/>
          <p:cNvSpPr>
            <a:spLocks noChangeArrowheads="1"/>
          </p:cNvSpPr>
          <p:nvPr/>
        </p:nvSpPr>
        <p:spPr bwMode="auto">
          <a:xfrm>
            <a:off x="304800" y="1295400"/>
            <a:ext cx="812485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>
                <a:solidFill>
                  <a:srgbClr val="FF3300"/>
                </a:solidFill>
              </a:rPr>
              <a:t>Some scientists believe that impact factor:</a:t>
            </a:r>
            <a:r>
              <a:rPr lang="en-US" b="1" dirty="0">
                <a:solidFill>
                  <a:srgbClr val="00FF00"/>
                </a:solidFill>
              </a:rPr>
              <a:t>  </a:t>
            </a:r>
          </a:p>
          <a:p>
            <a:pPr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sz="2400" b="1" dirty="0">
                <a:solidFill>
                  <a:srgbClr val="00FF00"/>
                </a:solidFill>
              </a:rPr>
              <a:t>Is misunderstood &amp; not a perfect tool</a:t>
            </a:r>
            <a:r>
              <a:rPr lang="en-US" sz="2400" b="1" dirty="0">
                <a:solidFill>
                  <a:srgbClr val="FFFF00"/>
                </a:solidFill>
              </a:rPr>
              <a:t> to decide the prestige and quality of the </a:t>
            </a:r>
            <a:r>
              <a:rPr lang="en-US" sz="2400" b="1" dirty="0" smtClean="0">
                <a:solidFill>
                  <a:srgbClr val="FFFF00"/>
                </a:solidFill>
              </a:rPr>
              <a:t>journal</a:t>
            </a:r>
          </a:p>
          <a:p>
            <a:pPr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endParaRPr lang="en-US" sz="2400" b="1" dirty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Does not</a:t>
            </a:r>
            <a:r>
              <a:rPr lang="en-US" sz="2400" b="1" dirty="0">
                <a:solidFill>
                  <a:srgbClr val="00FF00"/>
                </a:solidFill>
              </a:rPr>
              <a:t> measure the quality</a:t>
            </a:r>
            <a:r>
              <a:rPr lang="en-US" sz="2400" b="1" dirty="0">
                <a:solidFill>
                  <a:srgbClr val="FFFF00"/>
                </a:solidFill>
              </a:rPr>
              <a:t> of publication </a:t>
            </a:r>
            <a:r>
              <a:rPr lang="en-US" sz="2400" b="1" dirty="0">
                <a:solidFill>
                  <a:srgbClr val="00FF00"/>
                </a:solidFill>
              </a:rPr>
              <a:t>but mostly the </a:t>
            </a:r>
            <a:r>
              <a:rPr lang="en-US" sz="2400" b="1" dirty="0" smtClean="0">
                <a:solidFill>
                  <a:srgbClr val="00FF00"/>
                </a:solidFill>
              </a:rPr>
              <a:t>quantity</a:t>
            </a:r>
          </a:p>
          <a:p>
            <a:pPr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endParaRPr lang="en-US" sz="2400" b="1" dirty="0">
              <a:solidFill>
                <a:srgbClr val="00FF00"/>
              </a:solidFill>
            </a:endParaRPr>
          </a:p>
          <a:p>
            <a:pPr>
              <a:spcBef>
                <a:spcPct val="0"/>
              </a:spcBef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Is more of a </a:t>
            </a:r>
            <a:r>
              <a:rPr lang="en-US" sz="2400" b="1" dirty="0">
                <a:solidFill>
                  <a:srgbClr val="00FF00"/>
                </a:solidFill>
              </a:rPr>
              <a:t>popularity gauge</a:t>
            </a:r>
            <a:r>
              <a:rPr lang="en-US" sz="2400" b="1" dirty="0">
                <a:solidFill>
                  <a:srgbClr val="FFFF00"/>
                </a:solidFill>
              </a:rPr>
              <a:t> than quality                      </a:t>
            </a:r>
          </a:p>
        </p:txBody>
      </p:sp>
      <p:sp>
        <p:nvSpPr>
          <p:cNvPr id="896007" name="Rectangle 7"/>
          <p:cNvSpPr>
            <a:spLocks noChangeArrowheads="1"/>
          </p:cNvSpPr>
          <p:nvPr/>
        </p:nvSpPr>
        <p:spPr bwMode="auto">
          <a:xfrm>
            <a:off x="3563888" y="5607477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err="1">
                <a:solidFill>
                  <a:srgbClr val="FFFF00"/>
                </a:solidFill>
              </a:rPr>
              <a:t>Peng</a:t>
            </a:r>
            <a:r>
              <a:rPr lang="en-US" sz="2400" b="1" dirty="0">
                <a:solidFill>
                  <a:srgbClr val="FFFF00"/>
                </a:solidFill>
              </a:rPr>
              <a:t> et al., 2005; </a:t>
            </a:r>
            <a:r>
              <a:rPr lang="en-US" sz="2400" b="1" dirty="0" err="1">
                <a:solidFill>
                  <a:srgbClr val="FFFF00"/>
                </a:solidFill>
              </a:rPr>
              <a:t>Shidham</a:t>
            </a:r>
            <a:r>
              <a:rPr lang="en-US" sz="2400" b="1" dirty="0">
                <a:solidFill>
                  <a:srgbClr val="FFFF00"/>
                </a:solidFill>
              </a:rPr>
              <a:t> et al., 2006</a:t>
            </a:r>
            <a:r>
              <a:rPr lang="en-US" b="1" dirty="0">
                <a:solidFill>
                  <a:srgbClr val="FFFF00"/>
                </a:solidFill>
              </a:rPr>
              <a:t>  </a:t>
            </a:r>
          </a:p>
        </p:txBody>
      </p:sp>
      <p:pic>
        <p:nvPicPr>
          <p:cNvPr id="896008" name="Picture 8" descr="CACLQ7W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304800"/>
            <a:ext cx="1066800" cy="114300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ChangeArrowheads="1"/>
          </p:cNvSpPr>
          <p:nvPr/>
        </p:nvSpPr>
        <p:spPr bwMode="auto">
          <a:xfrm>
            <a:off x="381000" y="1724025"/>
            <a:ext cx="6553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</a:rPr>
              <a:t>Impact Factor is </a:t>
            </a:r>
            <a:r>
              <a:rPr lang="en-US" sz="3200" b="1" dirty="0">
                <a:solidFill>
                  <a:srgbClr val="00FF00"/>
                </a:solidFill>
              </a:rPr>
              <a:t>not a perfect tool</a:t>
            </a:r>
            <a:r>
              <a:rPr lang="en-US" sz="3200" b="1" dirty="0">
                <a:solidFill>
                  <a:srgbClr val="FFFF00"/>
                </a:solidFill>
              </a:rPr>
              <a:t> to measure the quality of articles but </a:t>
            </a:r>
            <a:r>
              <a:rPr lang="en-US" sz="3200" b="1" dirty="0">
                <a:solidFill>
                  <a:srgbClr val="00FF00"/>
                </a:solidFill>
              </a:rPr>
              <a:t>there is nothing </a:t>
            </a:r>
            <a:r>
              <a:rPr lang="en-US" sz="3200" b="1" dirty="0" smtClean="0">
                <a:solidFill>
                  <a:srgbClr val="00FF00"/>
                </a:solidFill>
              </a:rPr>
              <a:t>better.</a:t>
            </a:r>
            <a:endParaRPr lang="en-US" sz="3200" b="1" dirty="0">
              <a:solidFill>
                <a:srgbClr val="00FF00"/>
              </a:solidFill>
            </a:endParaRPr>
          </a:p>
          <a:p>
            <a:pPr algn="just"/>
            <a:r>
              <a:rPr lang="en-US" sz="3200" b="1" dirty="0">
                <a:solidFill>
                  <a:srgbClr val="FFFF00"/>
                </a:solidFill>
              </a:rPr>
              <a:t>It has the advantage of already being in existence </a:t>
            </a:r>
            <a:r>
              <a:rPr lang="en-US" sz="3200" b="1" dirty="0">
                <a:solidFill>
                  <a:srgbClr val="00FF00"/>
                </a:solidFill>
              </a:rPr>
              <a:t>therefore, a good technique for scientific evaluation</a:t>
            </a:r>
          </a:p>
        </p:txBody>
      </p:sp>
      <p:sp>
        <p:nvSpPr>
          <p:cNvPr id="913413" name="Rectangle 5"/>
          <p:cNvSpPr>
            <a:spLocks noChangeArrowheads="1"/>
          </p:cNvSpPr>
          <p:nvPr/>
        </p:nvSpPr>
        <p:spPr bwMode="auto">
          <a:xfrm>
            <a:off x="762000" y="381000"/>
            <a:ext cx="38862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IMPACT FACTOR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13414" name="Rectangle 6"/>
          <p:cNvSpPr>
            <a:spLocks noChangeArrowheads="1"/>
          </p:cNvSpPr>
          <p:nvPr/>
        </p:nvSpPr>
        <p:spPr bwMode="auto">
          <a:xfrm>
            <a:off x="5257800" y="6019800"/>
            <a:ext cx="318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FF00"/>
                </a:solidFill>
              </a:rPr>
              <a:t>Hoeffel. Allergy, 1998</a:t>
            </a:r>
            <a:endParaRPr lang="en-US" sz="2000" b="1">
              <a:solidFill>
                <a:srgbClr val="FFFF00"/>
              </a:solidFill>
            </a:endParaRPr>
          </a:p>
        </p:txBody>
      </p:sp>
      <p:pic>
        <p:nvPicPr>
          <p:cNvPr id="913415" name="Picture 7" descr="CACLQ7W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0"/>
            <a:ext cx="1066800" cy="1143000"/>
          </a:xfrm>
          <a:prstGeom prst="rect">
            <a:avLst/>
          </a:prstGeom>
          <a:noFill/>
        </p:spPr>
      </p:pic>
      <p:sp>
        <p:nvSpPr>
          <p:cNvPr id="913416" name="Line 8"/>
          <p:cNvSpPr>
            <a:spLocks noChangeShapeType="1"/>
          </p:cNvSpPr>
          <p:nvPr/>
        </p:nvSpPr>
        <p:spPr bwMode="auto">
          <a:xfrm flipV="1">
            <a:off x="838200" y="10668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13417" name="Line 9"/>
          <p:cNvSpPr>
            <a:spLocks noChangeShapeType="1"/>
          </p:cNvSpPr>
          <p:nvPr/>
        </p:nvSpPr>
        <p:spPr bwMode="auto">
          <a:xfrm flipV="1">
            <a:off x="838200" y="11430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Started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Writing the paper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7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>
                <a:solidFill>
                  <a:srgbClr val="EAEAEA"/>
                </a:solidFill>
                <a:latin typeface="Times New Roman" pitchFamily="18" charset="0"/>
              </a:rPr>
              <a:t>Things to consider before writing</a:t>
            </a:r>
            <a:endParaRPr lang="en-GB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666875"/>
            <a:ext cx="8640960" cy="51911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1. Time to write the paper?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- has a significant advancement been made?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- is the hypothesis straightforward?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- did the experiments test the hypothesis?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- are the controls appropriate and sufficient?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- can you describe the study in 1 or 2 minutes?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- can the key message be written in 1 or 2 sentences?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1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1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800" dirty="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GB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115616" y="1988840"/>
            <a:ext cx="628654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i="1" dirty="0" smtClean="0">
                <a:solidFill>
                  <a:srgbClr val="DDDDDD"/>
                </a:solidFill>
              </a:rPr>
              <a:t>“</a:t>
            </a:r>
            <a:r>
              <a:rPr lang="en-US" sz="4000" i="1" dirty="0" smtClean="0">
                <a:solidFill>
                  <a:srgbClr val="FFFF00"/>
                </a:solidFill>
              </a:rPr>
              <a:t>Generally keep it short and to the point . </a:t>
            </a:r>
          </a:p>
          <a:p>
            <a:r>
              <a:rPr lang="en-US" sz="4000" i="1" dirty="0" smtClean="0">
                <a:solidFill>
                  <a:srgbClr val="FFFF00"/>
                </a:solidFill>
              </a:rPr>
              <a:t>It is not a novel you are writing . If  you get stuck, take a break </a:t>
            </a:r>
            <a:r>
              <a:rPr lang="en-US" sz="4400" i="1" dirty="0" smtClean="0">
                <a:solidFill>
                  <a:srgbClr val="FFFF00"/>
                </a:solidFill>
              </a:rPr>
              <a:t>”</a:t>
            </a:r>
            <a:endParaRPr lang="en-GB" sz="3600" i="1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6093296"/>
            <a:ext cx="160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Anthony David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50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>
                <a:solidFill>
                  <a:srgbClr val="EAEAEA"/>
                </a:solidFill>
                <a:latin typeface="Times New Roman" pitchFamily="18" charset="0"/>
              </a:rPr>
              <a:t>Things to consider before writing</a:t>
            </a:r>
            <a:endParaRPr lang="en-GB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3975" y="1666875"/>
            <a:ext cx="6400800" cy="51911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1. Time to write the paper?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- has a significant advancement been made?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- is the hypothesis straightforward?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- did the experiments test the hypothesis?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- are the controls appropriate and sufficient?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- can you describe the study in 1 or 2 minutes?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- can the key message be written in 1 or 2 sentences?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</a:rPr>
              <a:t>	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GB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142976" y="2143116"/>
            <a:ext cx="628654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i="1" dirty="0">
                <a:solidFill>
                  <a:srgbClr val="DDDDDD"/>
                </a:solidFill>
              </a:rPr>
              <a:t>“</a:t>
            </a:r>
            <a:r>
              <a:rPr lang="en-US" sz="4400" i="1" dirty="0">
                <a:solidFill>
                  <a:srgbClr val="FFFF00"/>
                </a:solidFill>
              </a:rPr>
              <a:t>Those who have the most to say usually say it with the fewest words”</a:t>
            </a:r>
            <a:endParaRPr lang="en-GB" sz="36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8077200" cy="2233392"/>
          </a:xfrm>
        </p:spPr>
        <p:txBody>
          <a:bodyPr>
            <a:normAutofit/>
          </a:bodyPr>
          <a:lstStyle/>
          <a:p>
            <a:r>
              <a:rPr lang="en-US" b="0" dirty="0" smtClean="0">
                <a:latin typeface="Apple Chancery"/>
                <a:cs typeface="Apple Chancery"/>
              </a:rPr>
              <a:t>What is written without effort is in general read without pleasure </a:t>
            </a:r>
            <a:endParaRPr lang="en-US" b="0" dirty="0">
              <a:latin typeface="Apple Chancery"/>
              <a:cs typeface="Apple Chancery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1560" y="404664"/>
            <a:ext cx="8077200" cy="1499616"/>
          </a:xfrm>
        </p:spPr>
        <p:txBody>
          <a:bodyPr/>
          <a:lstStyle/>
          <a:p>
            <a:r>
              <a:rPr lang="en-US" dirty="0" smtClean="0"/>
              <a:t>Samuel Johnson (1709-1784)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1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Before beginning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85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Beginning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Begin with the plan in mind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You must focus on the potential audience for whom you are writing for.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462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00200"/>
            <a:ext cx="8610600" cy="4495800"/>
          </a:xfrm>
        </p:spPr>
        <p:txBody>
          <a:bodyPr/>
          <a:lstStyle/>
          <a:p>
            <a:pPr algn="just">
              <a:buFont typeface="Wingdings" pitchFamily="1" charset="2"/>
              <a:buNone/>
            </a:pPr>
            <a:r>
              <a:rPr lang="en-US" sz="3600">
                <a:solidFill>
                  <a:srgbClr val="00FF00"/>
                </a:solidFill>
              </a:rPr>
              <a:t> </a:t>
            </a:r>
            <a:endParaRPr lang="en-US" sz="3600" b="1">
              <a:solidFill>
                <a:srgbClr val="00FF00"/>
              </a:solidFill>
            </a:endParaRPr>
          </a:p>
        </p:txBody>
      </p:sp>
      <p:sp>
        <p:nvSpPr>
          <p:cNvPr id="779267" name="Rectangle 3"/>
          <p:cNvSpPr>
            <a:spLocks noChangeArrowheads="1"/>
          </p:cNvSpPr>
          <p:nvPr/>
        </p:nvSpPr>
        <p:spPr bwMode="auto">
          <a:xfrm>
            <a:off x="228600" y="304800"/>
            <a:ext cx="69342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THINKING – KNOWLEDGE -WRITING</a:t>
            </a: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79268" name="Rectangle 4"/>
          <p:cNvSpPr>
            <a:spLocks noChangeArrowheads="1"/>
          </p:cNvSpPr>
          <p:nvPr/>
        </p:nvSpPr>
        <p:spPr bwMode="auto">
          <a:xfrm>
            <a:off x="304800" y="1484784"/>
            <a:ext cx="8839200" cy="441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FFFF"/>
                </a:solidFill>
              </a:rPr>
              <a:t>Thinking is essential to knowledge</a:t>
            </a:r>
            <a:r>
              <a:rPr lang="en-US" sz="2400" b="1" dirty="0">
                <a:solidFill>
                  <a:srgbClr val="FFFF00"/>
                </a:solidFill>
              </a:rPr>
              <a:t> and </a:t>
            </a:r>
            <a:r>
              <a:rPr lang="en-US" sz="2400" b="1" dirty="0">
                <a:solidFill>
                  <a:srgbClr val="66FF66"/>
                </a:solidFill>
              </a:rPr>
              <a:t>knowledge is essential to thinking.</a:t>
            </a:r>
            <a:r>
              <a:rPr lang="en-US" sz="2400" b="1" dirty="0">
                <a:solidFill>
                  <a:srgbClr val="FFFF00"/>
                </a:solidFill>
              </a:rPr>
              <a:t> Therefore, attention should be given for thinking skills while writing a manuscript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b="1" dirty="0">
                <a:solidFill>
                  <a:srgbClr val="FFFF00"/>
                </a:solidFill>
              </a:rPr>
              <a:t>Scientific background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Reasoning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Creative thinking</a:t>
            </a:r>
            <a:r>
              <a:rPr lang="en-US" sz="2800" b="1" dirty="0">
                <a:solidFill>
                  <a:srgbClr val="FFFF00"/>
                </a:solidFill>
              </a:rPr>
              <a:t>      </a:t>
            </a:r>
            <a:r>
              <a:rPr lang="en-US" sz="2400" b="1" dirty="0">
                <a:solidFill>
                  <a:srgbClr val="FFFF00"/>
                </a:solidFill>
              </a:rPr>
              <a:t>            </a:t>
            </a:r>
          </a:p>
          <a:p>
            <a:pPr algn="just">
              <a:spcBef>
                <a:spcPct val="20000"/>
              </a:spcBef>
              <a:buFont typeface="Wingdings" pitchFamily="1" charset="2"/>
              <a:buNone/>
            </a:pPr>
            <a:r>
              <a:rPr lang="en-US" sz="2400" b="1" dirty="0">
                <a:solidFill>
                  <a:srgbClr val="FFFF00"/>
                </a:solidFill>
              </a:rPr>
              <a:t>                          </a:t>
            </a:r>
          </a:p>
          <a:p>
            <a:pPr algn="just">
              <a:spcBef>
                <a:spcPct val="20000"/>
              </a:spcBef>
              <a:buFont typeface="Wingdings" pitchFamily="1" charset="2"/>
              <a:buNone/>
            </a:pPr>
            <a:r>
              <a:rPr lang="en-US" sz="2400" b="1" dirty="0">
                <a:solidFill>
                  <a:srgbClr val="FFFF00"/>
                </a:solidFill>
              </a:rPr>
              <a:t>                           [Nickerson, 1985; </a:t>
            </a:r>
            <a:r>
              <a:rPr lang="en-US" sz="2400" b="1" dirty="0" err="1">
                <a:solidFill>
                  <a:srgbClr val="FFFF00"/>
                </a:solidFill>
              </a:rPr>
              <a:t>Nibroj</a:t>
            </a:r>
            <a:r>
              <a:rPr lang="en-US" sz="2400" b="1" dirty="0">
                <a:solidFill>
                  <a:srgbClr val="FFFF00"/>
                </a:solidFill>
              </a:rPr>
              <a:t>, 2005; </a:t>
            </a:r>
            <a:r>
              <a:rPr lang="en-US" sz="2400" b="1" dirty="0" err="1">
                <a:solidFill>
                  <a:srgbClr val="FFFF00"/>
                </a:solidFill>
              </a:rPr>
              <a:t>Schon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i="1" dirty="0">
                <a:solidFill>
                  <a:srgbClr val="FFFF00"/>
                </a:solidFill>
              </a:rPr>
              <a:t>et al.,</a:t>
            </a:r>
            <a:r>
              <a:rPr lang="en-US" sz="2400" b="1" dirty="0">
                <a:solidFill>
                  <a:srgbClr val="FFFF00"/>
                </a:solidFill>
              </a:rPr>
              <a:t> 2006] </a:t>
            </a:r>
          </a:p>
        </p:txBody>
      </p:sp>
      <p:sp>
        <p:nvSpPr>
          <p:cNvPr id="779275" name="Line 11"/>
          <p:cNvSpPr>
            <a:spLocks noChangeShapeType="1"/>
          </p:cNvSpPr>
          <p:nvPr/>
        </p:nvSpPr>
        <p:spPr bwMode="auto">
          <a:xfrm flipV="1">
            <a:off x="152400" y="1066800"/>
            <a:ext cx="7086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79276" name="Line 12"/>
          <p:cNvSpPr>
            <a:spLocks noChangeShapeType="1"/>
          </p:cNvSpPr>
          <p:nvPr/>
        </p:nvSpPr>
        <p:spPr bwMode="auto">
          <a:xfrm flipV="1">
            <a:off x="228600" y="1143000"/>
            <a:ext cx="7086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ChangeArrowheads="1"/>
          </p:cNvSpPr>
          <p:nvPr/>
        </p:nvSpPr>
        <p:spPr bwMode="auto">
          <a:xfrm>
            <a:off x="2057400" y="1371600"/>
            <a:ext cx="4495800" cy="588963"/>
          </a:xfrm>
          <a:prstGeom prst="rect">
            <a:avLst/>
          </a:prstGeom>
          <a:gradFill rotWithShape="1">
            <a:gsLst>
              <a:gs pos="0">
                <a:srgbClr val="FFFF66">
                  <a:gamma/>
                  <a:shade val="46275"/>
                  <a:invGamma/>
                </a:srgbClr>
              </a:gs>
              <a:gs pos="50000">
                <a:srgbClr val="FFFF66"/>
              </a:gs>
              <a:gs pos="100000">
                <a:srgbClr val="FFFF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STEPS TO FOLLOW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977925" name="Rectangle 5"/>
          <p:cNvSpPr>
            <a:spLocks noChangeArrowheads="1"/>
          </p:cNvSpPr>
          <p:nvPr/>
        </p:nvSpPr>
        <p:spPr bwMode="auto">
          <a:xfrm>
            <a:off x="1371600" y="2514600"/>
            <a:ext cx="16002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FFFF"/>
                </a:solidFill>
              </a:rPr>
              <a:t>THINK </a:t>
            </a:r>
          </a:p>
        </p:txBody>
      </p:sp>
      <p:sp>
        <p:nvSpPr>
          <p:cNvPr id="977926" name="Rectangle 6"/>
          <p:cNvSpPr>
            <a:spLocks noChangeArrowheads="1"/>
          </p:cNvSpPr>
          <p:nvPr/>
        </p:nvSpPr>
        <p:spPr bwMode="auto">
          <a:xfrm>
            <a:off x="3048000" y="5791200"/>
            <a:ext cx="19050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FFFF"/>
                </a:solidFill>
              </a:rPr>
              <a:t> REVIEW  </a:t>
            </a:r>
          </a:p>
        </p:txBody>
      </p:sp>
      <p:pic>
        <p:nvPicPr>
          <p:cNvPr id="977927" name="Picture 7" descr="images h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352800"/>
            <a:ext cx="1600200" cy="1295400"/>
          </a:xfrm>
          <a:prstGeom prst="rect">
            <a:avLst/>
          </a:prstGeom>
          <a:noFill/>
        </p:spPr>
      </p:pic>
      <p:sp>
        <p:nvSpPr>
          <p:cNvPr id="977928" name="Rectangle 8"/>
          <p:cNvSpPr>
            <a:spLocks noChangeArrowheads="1"/>
          </p:cNvSpPr>
          <p:nvPr/>
        </p:nvSpPr>
        <p:spPr bwMode="auto">
          <a:xfrm>
            <a:off x="5257800" y="3657600"/>
            <a:ext cx="14478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FFFF"/>
                </a:solidFill>
              </a:rPr>
              <a:t>STOP </a:t>
            </a:r>
          </a:p>
        </p:txBody>
      </p:sp>
      <p:sp>
        <p:nvSpPr>
          <p:cNvPr id="977929" name="Rectangle 9"/>
          <p:cNvSpPr>
            <a:spLocks noChangeArrowheads="1"/>
          </p:cNvSpPr>
          <p:nvPr/>
        </p:nvSpPr>
        <p:spPr bwMode="auto">
          <a:xfrm>
            <a:off x="1143000" y="4876800"/>
            <a:ext cx="1752600" cy="979488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</a:rPr>
              <a:t> THINK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</a:rPr>
              <a:t>AGAIN  </a:t>
            </a:r>
          </a:p>
        </p:txBody>
      </p:sp>
      <p:pic>
        <p:nvPicPr>
          <p:cNvPr id="977930" name="Picture 10" descr="CAI9838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86200"/>
            <a:ext cx="1447800" cy="1447800"/>
          </a:xfrm>
          <a:prstGeom prst="rect">
            <a:avLst/>
          </a:prstGeom>
          <a:noFill/>
        </p:spPr>
      </p:pic>
      <p:sp>
        <p:nvSpPr>
          <p:cNvPr id="977931" name="Rectangle 11"/>
          <p:cNvSpPr>
            <a:spLocks noChangeArrowheads="1"/>
          </p:cNvSpPr>
          <p:nvPr/>
        </p:nvSpPr>
        <p:spPr bwMode="auto">
          <a:xfrm>
            <a:off x="3200400" y="3124200"/>
            <a:ext cx="15240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FFFF"/>
                </a:solidFill>
              </a:rPr>
              <a:t>WRITE</a:t>
            </a:r>
          </a:p>
        </p:txBody>
      </p:sp>
      <p:pic>
        <p:nvPicPr>
          <p:cNvPr id="977932" name="Picture 12" descr="300px-ScientificRevie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4419600"/>
            <a:ext cx="1600200" cy="1295400"/>
          </a:xfrm>
          <a:prstGeom prst="rect">
            <a:avLst/>
          </a:prstGeom>
          <a:noFill/>
        </p:spPr>
      </p:pic>
      <p:sp>
        <p:nvSpPr>
          <p:cNvPr id="977934" name="Rectangle 14"/>
          <p:cNvSpPr>
            <a:spLocks noChangeArrowheads="1"/>
          </p:cNvSpPr>
          <p:nvPr/>
        </p:nvSpPr>
        <p:spPr bwMode="auto">
          <a:xfrm>
            <a:off x="838200" y="152400"/>
            <a:ext cx="50292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</a:rPr>
              <a:t>MANUSCRIPT WRITING</a:t>
            </a:r>
          </a:p>
        </p:txBody>
      </p:sp>
      <p:sp>
        <p:nvSpPr>
          <p:cNvPr id="977941" name="Line 21"/>
          <p:cNvSpPr>
            <a:spLocks noChangeShapeType="1"/>
          </p:cNvSpPr>
          <p:nvPr/>
        </p:nvSpPr>
        <p:spPr bwMode="auto">
          <a:xfrm>
            <a:off x="9105900" y="350520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295400" y="2209800"/>
            <a:ext cx="5715000" cy="4343400"/>
            <a:chOff x="816" y="1392"/>
            <a:chExt cx="3600" cy="2736"/>
          </a:xfrm>
        </p:grpSpPr>
        <p:sp>
          <p:nvSpPr>
            <p:cNvPr id="977935" name="Line 15"/>
            <p:cNvSpPr>
              <a:spLocks noChangeShapeType="1"/>
            </p:cNvSpPr>
            <p:nvPr/>
          </p:nvSpPr>
          <p:spPr bwMode="auto">
            <a:xfrm>
              <a:off x="912" y="1488"/>
              <a:ext cx="1056" cy="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37" name="Line 17"/>
            <p:cNvSpPr>
              <a:spLocks noChangeShapeType="1"/>
            </p:cNvSpPr>
            <p:nvPr/>
          </p:nvSpPr>
          <p:spPr bwMode="auto">
            <a:xfrm>
              <a:off x="1968" y="1488"/>
              <a:ext cx="0" cy="336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38" name="Line 18"/>
            <p:cNvSpPr>
              <a:spLocks noChangeShapeType="1"/>
            </p:cNvSpPr>
            <p:nvPr/>
          </p:nvSpPr>
          <p:spPr bwMode="auto">
            <a:xfrm>
              <a:off x="1968" y="1824"/>
              <a:ext cx="1056" cy="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39" name="Line 19"/>
            <p:cNvSpPr>
              <a:spLocks noChangeShapeType="1"/>
            </p:cNvSpPr>
            <p:nvPr/>
          </p:nvSpPr>
          <p:spPr bwMode="auto">
            <a:xfrm>
              <a:off x="3024" y="1824"/>
              <a:ext cx="0" cy="336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40" name="Line 20"/>
            <p:cNvSpPr>
              <a:spLocks noChangeShapeType="1"/>
            </p:cNvSpPr>
            <p:nvPr/>
          </p:nvSpPr>
          <p:spPr bwMode="auto">
            <a:xfrm>
              <a:off x="3024" y="2160"/>
              <a:ext cx="1392" cy="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42" name="Line 22"/>
            <p:cNvSpPr>
              <a:spLocks noChangeShapeType="1"/>
            </p:cNvSpPr>
            <p:nvPr/>
          </p:nvSpPr>
          <p:spPr bwMode="auto">
            <a:xfrm>
              <a:off x="4416" y="2160"/>
              <a:ext cx="0" cy="168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43" name="Line 23"/>
            <p:cNvSpPr>
              <a:spLocks noChangeShapeType="1"/>
            </p:cNvSpPr>
            <p:nvPr/>
          </p:nvSpPr>
          <p:spPr bwMode="auto">
            <a:xfrm>
              <a:off x="3216" y="3840"/>
              <a:ext cx="0" cy="288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44" name="Line 24"/>
            <p:cNvSpPr>
              <a:spLocks noChangeShapeType="1"/>
            </p:cNvSpPr>
            <p:nvPr/>
          </p:nvSpPr>
          <p:spPr bwMode="auto">
            <a:xfrm flipH="1">
              <a:off x="3216" y="3840"/>
              <a:ext cx="1200" cy="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46" name="Line 26"/>
            <p:cNvSpPr>
              <a:spLocks noChangeShapeType="1"/>
            </p:cNvSpPr>
            <p:nvPr/>
          </p:nvSpPr>
          <p:spPr bwMode="auto">
            <a:xfrm flipH="1" flipV="1">
              <a:off x="1296" y="3792"/>
              <a:ext cx="0" cy="336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47" name="Line 27"/>
            <p:cNvSpPr>
              <a:spLocks noChangeShapeType="1"/>
            </p:cNvSpPr>
            <p:nvPr/>
          </p:nvSpPr>
          <p:spPr bwMode="auto">
            <a:xfrm flipH="1">
              <a:off x="1296" y="4128"/>
              <a:ext cx="1920" cy="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7948" name="Oval 28"/>
            <p:cNvSpPr>
              <a:spLocks noChangeArrowheads="1"/>
            </p:cNvSpPr>
            <p:nvPr/>
          </p:nvSpPr>
          <p:spPr bwMode="auto">
            <a:xfrm>
              <a:off x="816" y="1392"/>
              <a:ext cx="144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7950" name="Line 30"/>
          <p:cNvSpPr>
            <a:spLocks noChangeShapeType="1"/>
          </p:cNvSpPr>
          <p:nvPr/>
        </p:nvSpPr>
        <p:spPr bwMode="auto">
          <a:xfrm flipV="1">
            <a:off x="838200" y="838200"/>
            <a:ext cx="502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77951" name="Line 31"/>
          <p:cNvSpPr>
            <a:spLocks noChangeShapeType="1"/>
          </p:cNvSpPr>
          <p:nvPr/>
        </p:nvSpPr>
        <p:spPr bwMode="auto">
          <a:xfrm flipV="1">
            <a:off x="838200" y="914400"/>
            <a:ext cx="502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7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65701025"/>
              </p:ext>
            </p:extLst>
          </p:nvPr>
        </p:nvGraphicFramePr>
        <p:xfrm>
          <a:off x="0" y="116632"/>
          <a:ext cx="860444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4581128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Identify Questions </a:t>
            </a:r>
          </a:p>
          <a:p>
            <a:r>
              <a:rPr lang="en-US" dirty="0" smtClean="0"/>
              <a:t>To be answered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4509120"/>
            <a:ext cx="110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Size </a:t>
            </a:r>
          </a:p>
          <a:p>
            <a:r>
              <a:rPr lang="en-US" dirty="0" smtClean="0"/>
              <a:t>Heading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4437112"/>
            <a:ext cx="2905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Put Ideas  on paper</a:t>
            </a:r>
          </a:p>
          <a:p>
            <a:r>
              <a:rPr lang="en-US" dirty="0" smtClean="0"/>
              <a:t>Plan topic Sentences</a:t>
            </a:r>
          </a:p>
          <a:p>
            <a:r>
              <a:rPr lang="en-US" dirty="0" smtClean="0"/>
              <a:t>Construct Tables and Figures </a:t>
            </a:r>
          </a:p>
        </p:txBody>
      </p:sp>
    </p:spTree>
    <p:extLst>
      <p:ext uri="{BB962C8B-B14F-4D97-AF65-F5344CB8AC3E}">
        <p14:creationId xmlns:p14="http://schemas.microsoft.com/office/powerpoint/2010/main" val="208115098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43424234"/>
              </p:ext>
            </p:extLst>
          </p:nvPr>
        </p:nvGraphicFramePr>
        <p:xfrm>
          <a:off x="395536" y="332656"/>
          <a:ext cx="8280920" cy="5259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4293096"/>
            <a:ext cx="1457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Journal </a:t>
            </a:r>
          </a:p>
          <a:p>
            <a:r>
              <a:rPr lang="en-US" dirty="0" smtClean="0"/>
              <a:t>Checklist and</a:t>
            </a:r>
          </a:p>
          <a:p>
            <a:r>
              <a:rPr lang="en-US" dirty="0" smtClean="0"/>
              <a:t> instruction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83768" y="4437112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Circulate to peer </a:t>
            </a:r>
          </a:p>
          <a:p>
            <a:r>
              <a:rPr lang="en-US" dirty="0" smtClean="0"/>
              <a:t>And Coauthors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4437112"/>
            <a:ext cx="1224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Polish up</a:t>
            </a:r>
          </a:p>
          <a:p>
            <a:r>
              <a:rPr lang="en-US" dirty="0" smtClean="0"/>
              <a:t>Revisit </a:t>
            </a:r>
          </a:p>
          <a:p>
            <a:r>
              <a:rPr lang="en-US" dirty="0" smtClean="0"/>
              <a:t>check list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6256" y="4437112"/>
            <a:ext cx="1865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Submit to Journal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028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8" grpId="0"/>
      <p:bldP spid="9" grpId="0"/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Manuscript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203848" y="404664"/>
            <a:ext cx="2260348" cy="1420780"/>
            <a:chOff x="2934071" y="108011"/>
            <a:chExt cx="2260348" cy="1420780"/>
          </a:xfrm>
          <a:scene3d>
            <a:camera prst="orthographicFront"/>
            <a:lightRig rig="flat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934071" y="108011"/>
              <a:ext cx="2260348" cy="1356208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006079" y="252027"/>
              <a:ext cx="2180904" cy="1276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 smtClean="0"/>
                <a:t>Set Framework for Document </a:t>
              </a:r>
              <a:endParaRPr lang="en-US" sz="2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739120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Manuscript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page</a:t>
            </a:r>
          </a:p>
          <a:p>
            <a:r>
              <a:rPr lang="en-US" dirty="0" smtClean="0"/>
              <a:t>Abstract</a:t>
            </a:r>
          </a:p>
          <a:p>
            <a:r>
              <a:rPr lang="en-US" dirty="0" smtClean="0"/>
              <a:t>Key words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Acknowledgements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Tables</a:t>
            </a:r>
          </a:p>
          <a:p>
            <a:r>
              <a:rPr lang="en-US" dirty="0" smtClean="0"/>
              <a:t>Legends to figures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6606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Text: IMRAD </a:t>
            </a:r>
            <a:r>
              <a:rPr lang="sv-SE" dirty="0"/>
              <a:t>format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828800"/>
            <a:ext cx="3810000" cy="381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sv-SE" sz="2400" dirty="0" err="1" smtClean="0"/>
              <a:t>Introduction</a:t>
            </a:r>
            <a:endParaRPr lang="sv-SE" sz="1600" dirty="0"/>
          </a:p>
          <a:p>
            <a:pPr>
              <a:lnSpc>
                <a:spcPct val="200000"/>
              </a:lnSpc>
            </a:pPr>
            <a:r>
              <a:rPr lang="sv-SE" sz="2400" dirty="0" err="1" smtClean="0"/>
              <a:t>Methods</a:t>
            </a:r>
            <a:endParaRPr lang="sv-SE" sz="2400" dirty="0"/>
          </a:p>
          <a:p>
            <a:pPr>
              <a:lnSpc>
                <a:spcPct val="200000"/>
              </a:lnSpc>
            </a:pPr>
            <a:r>
              <a:rPr lang="sv-SE" sz="2400" dirty="0"/>
              <a:t>Results And</a:t>
            </a:r>
          </a:p>
          <a:p>
            <a:pPr>
              <a:lnSpc>
                <a:spcPct val="200000"/>
              </a:lnSpc>
            </a:pPr>
            <a:r>
              <a:rPr lang="sv-SE" sz="2400" dirty="0"/>
              <a:t>Discussion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sz="2400" dirty="0"/>
              <a:t>What problem was studied? What others and you did?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How do you did it?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What you found out?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What your findings mean?... and future plans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7772977" cy="662547"/>
          </a:xfrm>
        </p:spPr>
        <p:txBody>
          <a:bodyPr tIns="41029" bIns="41029">
            <a:normAutofit fontScale="90000"/>
          </a:bodyPr>
          <a:lstStyle/>
          <a:p>
            <a:pPr marL="410291" indent="-410291">
              <a:lnSpc>
                <a:spcPct val="80000"/>
              </a:lnSpc>
              <a:spcBef>
                <a:spcPct val="30000"/>
              </a:spcBef>
            </a:pPr>
            <a:r>
              <a:rPr lang="en-US" altLang="zh-CN" sz="4800" dirty="0">
                <a:ea typeface="宋体" pitchFamily="2" charset="-122"/>
              </a:rPr>
              <a:t>W</a:t>
            </a:r>
            <a:r>
              <a:rPr lang="en-US" altLang="zh-CN" sz="4400" dirty="0">
                <a:ea typeface="宋体" pitchFamily="2" charset="-122"/>
              </a:rPr>
              <a:t>riting </a:t>
            </a:r>
            <a:r>
              <a:rPr lang="en-US" altLang="zh-CN" sz="4400" dirty="0" smtClean="0">
                <a:ea typeface="宋体" pitchFamily="2" charset="-122"/>
              </a:rPr>
              <a:t>Order</a:t>
            </a:r>
            <a:endParaRPr lang="en-US" altLang="zh-CN" sz="4400" dirty="0">
              <a:ea typeface="宋体" pitchFamily="2" charset="-122"/>
            </a:endParaRPr>
          </a:p>
        </p:txBody>
      </p:sp>
      <p:sp>
        <p:nvSpPr>
          <p:cNvPr id="1036293" name="Rectangle 5"/>
          <p:cNvSpPr>
            <a:spLocks noChangeArrowheads="1"/>
          </p:cNvSpPr>
          <p:nvPr/>
        </p:nvSpPr>
        <p:spPr bwMode="auto">
          <a:xfrm>
            <a:off x="2051720" y="6021288"/>
            <a:ext cx="6902738" cy="296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http://web.archive.org/web/20011127041109/www.hms.harvard.edu/fdd/comm/index.html</a:t>
            </a:r>
          </a:p>
        </p:txBody>
      </p:sp>
      <p:sp>
        <p:nvSpPr>
          <p:cNvPr id="1036295" name="Rectangle 7"/>
          <p:cNvSpPr>
            <a:spLocks noChangeArrowheads="1"/>
          </p:cNvSpPr>
          <p:nvPr/>
        </p:nvSpPr>
        <p:spPr bwMode="auto">
          <a:xfrm>
            <a:off x="506558" y="1889592"/>
            <a:ext cx="8048625" cy="42582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24" tIns="44417" rIns="90424" bIns="44417"/>
          <a:lstStyle/>
          <a:p>
            <a:pPr marL="860472" lvl="1" indent="-347608" defTabSz="914608">
              <a:lnSpc>
                <a:spcPct val="80000"/>
              </a:lnSpc>
              <a:spcBef>
                <a:spcPct val="30000"/>
              </a:spcBef>
              <a:buClr>
                <a:srgbClr val="008679"/>
              </a:buClr>
              <a:buFont typeface="Symbol" pitchFamily="18" charset="2"/>
              <a:buAutoNum type="arabicPeriod"/>
            </a:pPr>
            <a:r>
              <a:rPr lang="en-US" altLang="zh-CN" sz="3900" b="1" dirty="0">
                <a:solidFill>
                  <a:srgbClr val="008679"/>
                </a:solidFill>
                <a:ea typeface="宋体" pitchFamily="2" charset="-122"/>
              </a:rPr>
              <a:t> Method</a:t>
            </a:r>
            <a:endParaRPr lang="en-US" altLang="zh-CN" sz="3900" b="1" dirty="0">
              <a:solidFill>
                <a:srgbClr val="008679"/>
              </a:solidFill>
              <a:ea typeface="宋体" pitchFamily="2" charset="-122"/>
              <a:sym typeface="Wingdings" pitchFamily="1" charset="2"/>
            </a:endParaRPr>
          </a:p>
          <a:p>
            <a:pPr marL="860472" lvl="1" indent="-347608" defTabSz="914608">
              <a:lnSpc>
                <a:spcPct val="80000"/>
              </a:lnSpc>
              <a:spcBef>
                <a:spcPct val="30000"/>
              </a:spcBef>
              <a:buClr>
                <a:srgbClr val="008679"/>
              </a:buClr>
              <a:buFont typeface="Symbol" pitchFamily="18" charset="2"/>
              <a:buAutoNum type="arabicPeriod"/>
            </a:pPr>
            <a:r>
              <a:rPr lang="en-US" altLang="zh-CN" sz="3900" b="1" dirty="0">
                <a:solidFill>
                  <a:srgbClr val="008679"/>
                </a:solidFill>
                <a:ea typeface="宋体" pitchFamily="2" charset="-122"/>
                <a:sym typeface="Wingdings" pitchFamily="1" charset="2"/>
              </a:rPr>
              <a:t> Results</a:t>
            </a:r>
          </a:p>
          <a:p>
            <a:pPr marL="860472" lvl="1" indent="-347608" defTabSz="914608">
              <a:lnSpc>
                <a:spcPct val="80000"/>
              </a:lnSpc>
              <a:spcBef>
                <a:spcPct val="30000"/>
              </a:spcBef>
              <a:buClr>
                <a:srgbClr val="008679"/>
              </a:buClr>
              <a:buFont typeface="Symbol" pitchFamily="18" charset="2"/>
              <a:buAutoNum type="arabicPeriod"/>
            </a:pPr>
            <a:r>
              <a:rPr lang="en-US" altLang="zh-CN" sz="3900" b="1" dirty="0">
                <a:solidFill>
                  <a:srgbClr val="008679"/>
                </a:solidFill>
                <a:ea typeface="宋体" pitchFamily="2" charset="-122"/>
                <a:sym typeface="Wingdings" pitchFamily="1" charset="2"/>
              </a:rPr>
              <a:t> Introduction</a:t>
            </a:r>
          </a:p>
          <a:p>
            <a:pPr marL="860472" lvl="1" indent="-347608" defTabSz="914608">
              <a:lnSpc>
                <a:spcPct val="80000"/>
              </a:lnSpc>
              <a:spcBef>
                <a:spcPct val="30000"/>
              </a:spcBef>
              <a:buClr>
                <a:srgbClr val="008679"/>
              </a:buClr>
              <a:buFont typeface="Symbol" pitchFamily="18" charset="2"/>
              <a:buAutoNum type="arabicPeriod"/>
            </a:pPr>
            <a:r>
              <a:rPr lang="en-US" altLang="zh-CN" sz="3900" b="1" dirty="0">
                <a:solidFill>
                  <a:srgbClr val="008679"/>
                </a:solidFill>
                <a:ea typeface="宋体" pitchFamily="2" charset="-122"/>
                <a:sym typeface="Wingdings" pitchFamily="1" charset="2"/>
              </a:rPr>
              <a:t> Discussion</a:t>
            </a:r>
          </a:p>
          <a:p>
            <a:pPr marL="860472" lvl="1" indent="-347608" defTabSz="914608">
              <a:lnSpc>
                <a:spcPct val="80000"/>
              </a:lnSpc>
              <a:spcBef>
                <a:spcPct val="30000"/>
              </a:spcBef>
              <a:buClr>
                <a:srgbClr val="008679"/>
              </a:buClr>
              <a:buFont typeface="Symbol" pitchFamily="18" charset="2"/>
              <a:buAutoNum type="arabicPeriod"/>
            </a:pPr>
            <a:r>
              <a:rPr lang="en-US" altLang="zh-CN" sz="3900" b="1" dirty="0">
                <a:solidFill>
                  <a:srgbClr val="008679"/>
                </a:solidFill>
                <a:ea typeface="宋体" pitchFamily="2" charset="-122"/>
                <a:sym typeface="Wingdings" pitchFamily="1" charset="2"/>
              </a:rPr>
              <a:t> Abstract</a:t>
            </a:r>
          </a:p>
          <a:p>
            <a:pPr marL="860472" lvl="1" indent="-347608" defTabSz="914608">
              <a:lnSpc>
                <a:spcPct val="80000"/>
              </a:lnSpc>
              <a:spcBef>
                <a:spcPct val="30000"/>
              </a:spcBef>
              <a:buClr>
                <a:srgbClr val="008679"/>
              </a:buClr>
              <a:buFont typeface="Symbol" pitchFamily="18" charset="2"/>
              <a:buAutoNum type="arabicPeriod"/>
            </a:pPr>
            <a:r>
              <a:rPr lang="en-US" altLang="zh-CN" sz="3900" b="1" dirty="0">
                <a:solidFill>
                  <a:srgbClr val="008679"/>
                </a:solidFill>
                <a:ea typeface="宋体" pitchFamily="2" charset="-122"/>
                <a:sym typeface="Wingdings" pitchFamily="1" charset="2"/>
              </a:rPr>
              <a:t> Title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6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36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36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36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36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36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2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Rectangle 2"/>
          <p:cNvSpPr>
            <a:spLocks noChangeArrowheads="1"/>
          </p:cNvSpPr>
          <p:nvPr/>
        </p:nvSpPr>
        <p:spPr bwMode="auto">
          <a:xfrm>
            <a:off x="685800" y="228600"/>
            <a:ext cx="58674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SCIENTISTS PUBLISH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48579" name="Rectangle 3"/>
          <p:cNvSpPr>
            <a:spLocks noChangeArrowheads="1"/>
          </p:cNvSpPr>
          <p:nvPr/>
        </p:nvSpPr>
        <p:spPr bwMode="auto">
          <a:xfrm>
            <a:off x="228600" y="1878667"/>
            <a:ext cx="77724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SzPct val="75000"/>
              <a:buFont typeface="Wingdings" pitchFamily="1" charset="2"/>
              <a:buNone/>
            </a:pPr>
            <a:r>
              <a:rPr lang="en-US" b="1" dirty="0">
                <a:solidFill>
                  <a:srgbClr val="00FF00"/>
                </a:solidFill>
              </a:rPr>
              <a:t>Publications are: </a:t>
            </a:r>
          </a:p>
          <a:p>
            <a:pPr algn="ctr">
              <a:spcBef>
                <a:spcPct val="0"/>
              </a:spcBef>
              <a:buSzPct val="75000"/>
              <a:buFont typeface="Wingdings" pitchFamily="1" charset="2"/>
              <a:buNone/>
            </a:pPr>
            <a:endParaRPr lang="en-US" b="1" dirty="0">
              <a:solidFill>
                <a:srgbClr val="00FF00"/>
              </a:solidFill>
            </a:endParaRPr>
          </a:p>
          <a:p>
            <a:pPr algn="ctr">
              <a:spcBef>
                <a:spcPct val="0"/>
              </a:spcBef>
              <a:buSzPct val="75000"/>
              <a:buFont typeface="Wingdings" pitchFamily="1" charset="2"/>
              <a:buChar char="§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Golden eggs of an academic life</a:t>
            </a:r>
          </a:p>
          <a:p>
            <a:pPr algn="ctr">
              <a:spcBef>
                <a:spcPct val="0"/>
              </a:spcBef>
              <a:buSzPct val="75000"/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Disseminate the knowledge</a:t>
            </a:r>
          </a:p>
          <a:p>
            <a:pPr algn="ctr">
              <a:spcBef>
                <a:spcPct val="0"/>
              </a:spcBef>
              <a:buSzPct val="75000"/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Encourage discussion within the professional </a:t>
            </a:r>
          </a:p>
          <a:p>
            <a:pPr algn="ctr">
              <a:spcBef>
                <a:spcPct val="0"/>
              </a:spcBef>
              <a:buSzPct val="75000"/>
              <a:buFont typeface="Wingdings" pitchFamily="1" charset="2"/>
              <a:buNone/>
            </a:pPr>
            <a:r>
              <a:rPr lang="en-US" sz="2800" b="1" dirty="0">
                <a:solidFill>
                  <a:srgbClr val="FFFF00"/>
                </a:solidFill>
              </a:rPr>
              <a:t>   community</a:t>
            </a:r>
          </a:p>
          <a:p>
            <a:pPr algn="ctr">
              <a:spcBef>
                <a:spcPct val="0"/>
              </a:spcBef>
              <a:buSzPct val="75000"/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Fundamental component of an academic career</a:t>
            </a:r>
          </a:p>
          <a:p>
            <a:pPr algn="ctr">
              <a:spcBef>
                <a:spcPct val="0"/>
              </a:spcBef>
              <a:buSzPct val="75000"/>
              <a:buFont typeface="Wingdings" pitchFamily="1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 Developing the scholarly base</a:t>
            </a:r>
          </a:p>
          <a:p>
            <a:pPr algn="justLow">
              <a:spcBef>
                <a:spcPct val="0"/>
              </a:spcBef>
              <a:buSzPct val="75000"/>
              <a:buFont typeface="Wingdings" pitchFamily="1" charset="2"/>
              <a:buNone/>
            </a:pPr>
            <a:r>
              <a:rPr lang="en-US" b="1" dirty="0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1048580" name="Rectangle 4"/>
          <p:cNvSpPr>
            <a:spLocks noChangeArrowheads="1"/>
          </p:cNvSpPr>
          <p:nvPr/>
        </p:nvSpPr>
        <p:spPr bwMode="auto">
          <a:xfrm>
            <a:off x="6477000" y="6278563"/>
            <a:ext cx="2362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>
                <a:solidFill>
                  <a:srgbClr val="FFFF00"/>
                </a:solidFill>
              </a:rPr>
              <a:t>Sutherland</a:t>
            </a:r>
            <a:r>
              <a:rPr lang="en-US" sz="2000" b="1" i="1"/>
              <a:t> </a:t>
            </a:r>
            <a:r>
              <a:rPr lang="en-US" sz="2000" b="1" i="1">
                <a:solidFill>
                  <a:srgbClr val="FFFF00"/>
                </a:solidFill>
              </a:rPr>
              <a:t> 2003</a:t>
            </a:r>
            <a:r>
              <a:rPr lang="en-US"/>
              <a:t> </a:t>
            </a:r>
          </a:p>
        </p:txBody>
      </p:sp>
      <p:pic>
        <p:nvPicPr>
          <p:cNvPr id="1048581" name="Picture 5" descr="images,,,,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304" y="980728"/>
            <a:ext cx="1143000" cy="1219200"/>
          </a:xfrm>
          <a:prstGeom prst="rect">
            <a:avLst/>
          </a:prstGeom>
          <a:noFill/>
        </p:spPr>
      </p:pic>
      <p:pic>
        <p:nvPicPr>
          <p:cNvPr id="1048582" name="Picture 6" descr="CA78YQL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304" y="5013176"/>
            <a:ext cx="1620982" cy="1371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48585" name="Picture 9" descr="CAO145Y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6136" y="980728"/>
            <a:ext cx="1219200" cy="1143000"/>
          </a:xfrm>
          <a:prstGeom prst="rect">
            <a:avLst/>
          </a:prstGeom>
          <a:noFill/>
        </p:spPr>
      </p:pic>
      <p:sp>
        <p:nvSpPr>
          <p:cNvPr id="1048586" name="Line 10"/>
          <p:cNvSpPr>
            <a:spLocks noChangeShapeType="1"/>
          </p:cNvSpPr>
          <p:nvPr/>
        </p:nvSpPr>
        <p:spPr bwMode="auto">
          <a:xfrm flipV="1">
            <a:off x="685800" y="914400"/>
            <a:ext cx="594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48587" name="Line 11"/>
          <p:cNvSpPr>
            <a:spLocks noChangeShapeType="1"/>
          </p:cNvSpPr>
          <p:nvPr/>
        </p:nvSpPr>
        <p:spPr bwMode="auto">
          <a:xfrm flipV="1">
            <a:off x="685800" y="990600"/>
            <a:ext cx="594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106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some uniform requirement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double spacing throughout</a:t>
            </a:r>
          </a:p>
          <a:p>
            <a:r>
              <a:rPr lang="en-US" dirty="0" smtClean="0"/>
              <a:t>Page should have 25 mm margin</a:t>
            </a:r>
          </a:p>
          <a:p>
            <a:r>
              <a:rPr lang="en-US" dirty="0" smtClean="0"/>
              <a:t>Maintain the sequence Title page, abstract, key words, text , acknowledgement, references, tables, legend to figures</a:t>
            </a:r>
          </a:p>
          <a:p>
            <a:r>
              <a:rPr lang="en-US" dirty="0" smtClean="0"/>
              <a:t>IMRAD for the text</a:t>
            </a:r>
          </a:p>
          <a:p>
            <a:r>
              <a:rPr lang="en-US" dirty="0" smtClean="0"/>
              <a:t>Begin each section on a new page</a:t>
            </a:r>
          </a:p>
          <a:p>
            <a:r>
              <a:rPr lang="en-US" dirty="0" smtClean="0"/>
              <a:t>Each table should be on a new page</a:t>
            </a:r>
          </a:p>
          <a:p>
            <a:r>
              <a:rPr lang="en-US" dirty="0" smtClean="0"/>
              <a:t>The figures are 5*7 or 6*4 inches</a:t>
            </a:r>
          </a:p>
          <a:p>
            <a:endParaRPr lang="en-US" dirty="0"/>
          </a:p>
          <a:p>
            <a:r>
              <a:rPr lang="en-US" dirty="0" smtClean="0"/>
              <a:t>Keep and exact copy of everything submitted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233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8077200" cy="376044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pple Chancery"/>
                <a:cs typeface="Apple Chancery"/>
              </a:rPr>
              <a:t>A basic rule is to read the instruction to authors.</a:t>
            </a:r>
            <a:endParaRPr lang="en-US" sz="4800" dirty="0"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3485171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Standardized reporting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consolidated standards of reporting trials (CONSORT) for clinical trials</a:t>
            </a:r>
          </a:p>
          <a:p>
            <a:r>
              <a:rPr lang="en-US" dirty="0" smtClean="0"/>
              <a:t>Meta </a:t>
            </a:r>
            <a:r>
              <a:rPr lang="en-US" dirty="0" err="1" smtClean="0"/>
              <a:t>Alanysis</a:t>
            </a:r>
            <a:r>
              <a:rPr lang="en-US" dirty="0" smtClean="0"/>
              <a:t> of  observational study </a:t>
            </a:r>
            <a:r>
              <a:rPr lang="en-US" smtClean="0"/>
              <a:t>in epidemiology (MOOSE)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107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967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ChangeArrowheads="1"/>
          </p:cNvSpPr>
          <p:nvPr/>
        </p:nvSpPr>
        <p:spPr bwMode="auto">
          <a:xfrm>
            <a:off x="914400" y="304800"/>
            <a:ext cx="3048000" cy="523220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RIGHT TITLE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40355" name="Rectangle 3"/>
          <p:cNvSpPr>
            <a:spLocks noChangeArrowheads="1"/>
          </p:cNvSpPr>
          <p:nvPr/>
        </p:nvSpPr>
        <p:spPr bwMode="auto">
          <a:xfrm>
            <a:off x="685800" y="1289050"/>
            <a:ext cx="7162800" cy="391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SzPct val="75000"/>
              <a:buFont typeface="Wingdings" pitchFamily="1" charset="2"/>
              <a:buChar char="q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Title is the first part of the journal a reader looks at</a:t>
            </a:r>
          </a:p>
          <a:p>
            <a:pPr>
              <a:lnSpc>
                <a:spcPct val="150000"/>
              </a:lnSpc>
              <a:spcBef>
                <a:spcPct val="0"/>
              </a:spcBef>
              <a:buSzPct val="75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00FF00"/>
                </a:solidFill>
              </a:rPr>
              <a:t>A good title is like an honest advertisement,</a:t>
            </a:r>
            <a:r>
              <a:rPr lang="en-US" sz="2400" b="1" dirty="0">
                <a:solidFill>
                  <a:srgbClr val="FFFF00"/>
                </a:solidFill>
              </a:rPr>
              <a:t> the reader will be attracted to the manuscript</a:t>
            </a:r>
          </a:p>
          <a:p>
            <a:pPr>
              <a:lnSpc>
                <a:spcPct val="150000"/>
              </a:lnSpc>
              <a:spcBef>
                <a:spcPct val="0"/>
              </a:spcBef>
              <a:buSzPct val="75000"/>
              <a:buFont typeface="Wingdings" pitchFamily="1" charset="2"/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SzPct val="75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00FF00"/>
                </a:solidFill>
              </a:rPr>
              <a:t>A poor title is like a quarantine sign,</a:t>
            </a:r>
            <a:r>
              <a:rPr lang="en-US" sz="2400" b="1" dirty="0">
                <a:solidFill>
                  <a:srgbClr val="FFFF00"/>
                </a:solidFill>
              </a:rPr>
              <a:t> the reader will approach only close enough to read the sign and then hurry away</a:t>
            </a:r>
          </a:p>
        </p:txBody>
      </p:sp>
      <p:sp>
        <p:nvSpPr>
          <p:cNvPr id="740363" name="Rectangle 11"/>
          <p:cNvSpPr>
            <a:spLocks noChangeArrowheads="1"/>
          </p:cNvSpPr>
          <p:nvPr/>
        </p:nvSpPr>
        <p:spPr bwMode="auto">
          <a:xfrm>
            <a:off x="5638800" y="6248400"/>
            <a:ext cx="2992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[Peter Morgan, 1986]</a:t>
            </a:r>
          </a:p>
        </p:txBody>
      </p:sp>
      <p:sp>
        <p:nvSpPr>
          <p:cNvPr id="740364" name="Line 12"/>
          <p:cNvSpPr>
            <a:spLocks noChangeShapeType="1"/>
          </p:cNvSpPr>
          <p:nvPr/>
        </p:nvSpPr>
        <p:spPr bwMode="auto">
          <a:xfrm flipV="1">
            <a:off x="914400" y="990600"/>
            <a:ext cx="3124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40365" name="Line 13"/>
          <p:cNvSpPr>
            <a:spLocks noChangeShapeType="1"/>
          </p:cNvSpPr>
          <p:nvPr/>
        </p:nvSpPr>
        <p:spPr bwMode="auto">
          <a:xfrm flipV="1">
            <a:off x="914400" y="1066800"/>
            <a:ext cx="3124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34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ChangeArrowheads="1"/>
          </p:cNvSpPr>
          <p:nvPr/>
        </p:nvSpPr>
        <p:spPr bwMode="auto">
          <a:xfrm>
            <a:off x="914400" y="304800"/>
            <a:ext cx="4876800" cy="461665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TITLE SHOULD HAVE 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56739" name="Rectangle 3"/>
          <p:cNvSpPr>
            <a:spLocks noChangeArrowheads="1"/>
          </p:cNvSpPr>
          <p:nvPr/>
        </p:nvSpPr>
        <p:spPr bwMode="auto">
          <a:xfrm>
            <a:off x="381000" y="1901925"/>
            <a:ext cx="7239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SzPct val="80000"/>
              <a:buFont typeface="Wingdings" pitchFamily="1" charset="2"/>
              <a:buChar char="q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Good taste </a:t>
            </a:r>
          </a:p>
          <a:p>
            <a:pPr>
              <a:spcBef>
                <a:spcPct val="0"/>
              </a:spcBef>
              <a:buSzPct val="80000"/>
              <a:buFont typeface="Wingdings" pitchFamily="1" charset="2"/>
              <a:buNone/>
            </a:pPr>
            <a:r>
              <a:rPr lang="en-US" sz="2800" b="1" dirty="0">
                <a:solidFill>
                  <a:srgbClr val="FFFF00"/>
                </a:solidFill>
              </a:rPr>
              <a:t>   </a:t>
            </a:r>
          </a:p>
          <a:p>
            <a:pPr>
              <a:spcBef>
                <a:spcPct val="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Fascinate the reader </a:t>
            </a:r>
          </a:p>
          <a:p>
            <a:pPr>
              <a:spcBef>
                <a:spcPct val="0"/>
              </a:spcBef>
              <a:buSzPct val="75000"/>
              <a:buFont typeface="Wingdings" pitchFamily="1" charset="2"/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Same tone as the essay</a:t>
            </a:r>
          </a:p>
          <a:p>
            <a:pPr algn="justLow">
              <a:spcBef>
                <a:spcPct val="0"/>
              </a:spcBef>
              <a:buSzPct val="75000"/>
              <a:buFont typeface="Wingdings" pitchFamily="1" charset="2"/>
              <a:buNone/>
            </a:pP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56742" name="Rectangle 6"/>
          <p:cNvSpPr>
            <a:spLocks noChangeArrowheads="1"/>
          </p:cNvSpPr>
          <p:nvPr/>
        </p:nvSpPr>
        <p:spPr bwMode="auto">
          <a:xfrm>
            <a:off x="3810000" y="60198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>
              <a:spcBef>
                <a:spcPct val="0"/>
              </a:spcBef>
              <a:buSzPct val="80000"/>
              <a:buFont typeface="Wingdings" pitchFamily="1" charset="2"/>
              <a:buNone/>
            </a:pPr>
            <a:r>
              <a:rPr lang="en-US" sz="2400" b="1" i="1">
                <a:solidFill>
                  <a:srgbClr val="FFFF00"/>
                </a:solidFill>
              </a:rPr>
              <a:t>[Packer et al., 1989;</a:t>
            </a:r>
            <a:r>
              <a:rPr lang="en-US" sz="2400" i="1"/>
              <a:t> </a:t>
            </a:r>
            <a:r>
              <a:rPr lang="en-US" sz="2400" b="1" i="1"/>
              <a:t> </a:t>
            </a:r>
            <a:r>
              <a:rPr lang="en-US" sz="2400" b="1" i="1">
                <a:solidFill>
                  <a:srgbClr val="FFFF00"/>
                </a:solidFill>
              </a:rPr>
              <a:t>Greenberg, 1992]</a:t>
            </a:r>
            <a:r>
              <a:rPr lang="en-US" sz="2400" b="1">
                <a:solidFill>
                  <a:srgbClr val="FFFF00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756743" name="Line 7"/>
          <p:cNvSpPr>
            <a:spLocks noChangeShapeType="1"/>
          </p:cNvSpPr>
          <p:nvPr/>
        </p:nvSpPr>
        <p:spPr bwMode="auto">
          <a:xfrm flipV="1">
            <a:off x="914400" y="990600"/>
            <a:ext cx="480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56744" name="Line 8"/>
          <p:cNvSpPr>
            <a:spLocks noChangeShapeType="1"/>
          </p:cNvSpPr>
          <p:nvPr/>
        </p:nvSpPr>
        <p:spPr bwMode="auto">
          <a:xfrm flipV="1">
            <a:off x="914400" y="1066800"/>
            <a:ext cx="480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232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ChangeArrowheads="1"/>
          </p:cNvSpPr>
          <p:nvPr/>
        </p:nvSpPr>
        <p:spPr bwMode="auto">
          <a:xfrm>
            <a:off x="762000" y="457200"/>
            <a:ext cx="4114800" cy="400110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TITLE SHOULD BE 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925699" name="Rectangle 3"/>
          <p:cNvSpPr>
            <a:spLocks noChangeArrowheads="1"/>
          </p:cNvSpPr>
          <p:nvPr/>
        </p:nvSpPr>
        <p:spPr bwMode="auto">
          <a:xfrm>
            <a:off x="323528" y="1700808"/>
            <a:ext cx="71628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sz="2400" b="1" dirty="0">
                <a:solidFill>
                  <a:srgbClr val="00FF00"/>
                </a:solidFill>
              </a:rPr>
              <a:t>Specific enough</a:t>
            </a:r>
            <a:r>
              <a:rPr lang="en-US" sz="2400" b="1" dirty="0">
                <a:solidFill>
                  <a:srgbClr val="FFFF00"/>
                </a:solidFill>
              </a:rPr>
              <a:t> to describe the contents of the paper</a:t>
            </a:r>
          </a:p>
          <a:p>
            <a:pPr>
              <a:lnSpc>
                <a:spcPct val="150000"/>
              </a:lnSpc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00FF00"/>
                </a:solidFill>
              </a:rPr>
              <a:t>Not so technical</a:t>
            </a:r>
            <a:r>
              <a:rPr lang="en-US" sz="2400" b="1" dirty="0">
                <a:solidFill>
                  <a:srgbClr val="FFFF00"/>
                </a:solidFill>
              </a:rPr>
              <a:t> that only specialists  understand</a:t>
            </a:r>
          </a:p>
          <a:p>
            <a:pPr>
              <a:lnSpc>
                <a:spcPct val="150000"/>
              </a:lnSpc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00FF00"/>
                </a:solidFill>
              </a:rPr>
              <a:t>Appropriate</a:t>
            </a:r>
            <a:r>
              <a:rPr lang="en-US" sz="2400" b="1" dirty="0">
                <a:solidFill>
                  <a:srgbClr val="FFFF00"/>
                </a:solidFill>
              </a:rPr>
              <a:t> for the targeted  audience </a:t>
            </a:r>
          </a:p>
          <a:p>
            <a:pPr>
              <a:lnSpc>
                <a:spcPct val="150000"/>
              </a:lnSpc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Less than </a:t>
            </a:r>
            <a:r>
              <a:rPr lang="en-US" sz="2400" b="1" dirty="0">
                <a:solidFill>
                  <a:srgbClr val="00FF00"/>
                </a:solidFill>
              </a:rPr>
              <a:t>12 words &amp; 100 characters </a:t>
            </a:r>
          </a:p>
          <a:p>
            <a:pPr>
              <a:lnSpc>
                <a:spcPct val="150000"/>
              </a:lnSpc>
              <a:buClr>
                <a:srgbClr val="FFFF00"/>
              </a:buClr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00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Never contain</a:t>
            </a:r>
            <a:r>
              <a:rPr lang="en-US" sz="2400" b="1" dirty="0">
                <a:solidFill>
                  <a:srgbClr val="00FF00"/>
                </a:solidFill>
              </a:rPr>
              <a:t> </a:t>
            </a:r>
            <a:r>
              <a:rPr lang="en-US" sz="2400" b="1" dirty="0">
                <a:solidFill>
                  <a:srgbClr val="FF3300"/>
                </a:solidFill>
              </a:rPr>
              <a:t>abbreviations</a:t>
            </a:r>
          </a:p>
        </p:txBody>
      </p:sp>
      <p:sp>
        <p:nvSpPr>
          <p:cNvPr id="925701" name="Line 5"/>
          <p:cNvSpPr>
            <a:spLocks noChangeShapeType="1"/>
          </p:cNvSpPr>
          <p:nvPr/>
        </p:nvSpPr>
        <p:spPr bwMode="auto">
          <a:xfrm flipV="1">
            <a:off x="762000" y="1143000"/>
            <a:ext cx="419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5702" name="Line 6"/>
          <p:cNvSpPr>
            <a:spLocks noChangeShapeType="1"/>
          </p:cNvSpPr>
          <p:nvPr/>
        </p:nvSpPr>
        <p:spPr bwMode="auto">
          <a:xfrm flipV="1">
            <a:off x="762000" y="1219200"/>
            <a:ext cx="419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425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15819" y="373997"/>
            <a:ext cx="7772977" cy="662547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Title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672079" cy="4824132"/>
          </a:xfrm>
        </p:spPr>
        <p:txBody>
          <a:bodyPr rIns="82058" bIns="41029"/>
          <a:lstStyle/>
          <a:p>
            <a:pPr marL="410291" indent="-410291">
              <a:lnSpc>
                <a:spcPct val="70000"/>
              </a:lnSpc>
            </a:pPr>
            <a:r>
              <a:rPr lang="en-US" altLang="zh-CN" sz="3900" dirty="0">
                <a:ea typeface="宋体" pitchFamily="2" charset="-122"/>
              </a:rPr>
              <a:t>Fewest words to describe the content</a:t>
            </a:r>
          </a:p>
          <a:p>
            <a:pPr marL="820583" lvl="1" indent="-307718"/>
            <a:r>
              <a:rPr lang="en-US" altLang="zh-CN" sz="3400" dirty="0">
                <a:ea typeface="宋体" pitchFamily="2" charset="-122"/>
              </a:rPr>
              <a:t>Avoid</a:t>
            </a:r>
          </a:p>
          <a:p>
            <a:pPr marL="1276462" lvl="2" indent="-353306"/>
            <a:r>
              <a:rPr lang="en-US" altLang="zh-CN" sz="3100" dirty="0">
                <a:ea typeface="宋体" pitchFamily="2" charset="-122"/>
              </a:rPr>
              <a:t>A study of</a:t>
            </a:r>
          </a:p>
          <a:p>
            <a:pPr marL="1276462" lvl="2" indent="-353306"/>
            <a:r>
              <a:rPr lang="en-US" altLang="zh-CN" sz="3100" dirty="0">
                <a:ea typeface="宋体" pitchFamily="2" charset="-122"/>
              </a:rPr>
              <a:t>Investigations of</a:t>
            </a:r>
          </a:p>
          <a:p>
            <a:pPr marL="1276462" lvl="2" indent="-353306"/>
            <a:r>
              <a:rPr lang="en-US" altLang="zh-CN" sz="3100" dirty="0">
                <a:ea typeface="宋体" pitchFamily="2" charset="-122"/>
              </a:rPr>
              <a:t>Observations on</a:t>
            </a:r>
          </a:p>
          <a:p>
            <a:pPr marL="820583" lvl="1" indent="-307718"/>
            <a:r>
              <a:rPr lang="en-US" altLang="zh-CN" sz="3400" dirty="0">
                <a:ea typeface="宋体" pitchFamily="2" charset="-122"/>
              </a:rPr>
              <a:t>Include</a:t>
            </a:r>
          </a:p>
          <a:p>
            <a:pPr marL="1276462" lvl="2" indent="-353306"/>
            <a:r>
              <a:rPr lang="en-US" altLang="zh-CN" sz="3100" dirty="0">
                <a:ea typeface="宋体" pitchFamily="2" charset="-122"/>
              </a:rPr>
              <a:t>A particular species </a:t>
            </a:r>
          </a:p>
          <a:p>
            <a:pPr marL="1276462" lvl="2" indent="-353306"/>
            <a:r>
              <a:rPr lang="en-US" altLang="zh-CN" sz="3100" dirty="0">
                <a:ea typeface="宋体" pitchFamily="2" charset="-122"/>
              </a:rPr>
              <a:t>A region</a:t>
            </a:r>
            <a:endParaRPr lang="en-US" altLang="zh-CN" sz="2900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873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2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2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0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5819" y="138674"/>
            <a:ext cx="7772977" cy="662547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Title</a:t>
            </a:r>
          </a:p>
        </p:txBody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428736"/>
            <a:ext cx="7875443" cy="5283574"/>
          </a:xfrm>
        </p:spPr>
        <p:txBody>
          <a:bodyPr rIns="82058" bIns="41029"/>
          <a:lstStyle/>
          <a:p>
            <a:pPr marL="410291" indent="-410291">
              <a:lnSpc>
                <a:spcPct val="85000"/>
              </a:lnSpc>
              <a:spcBef>
                <a:spcPct val="35000"/>
              </a:spcBef>
            </a:pPr>
            <a:r>
              <a:rPr lang="en-US" altLang="zh-CN" sz="3400" dirty="0">
                <a:ea typeface="宋体" pitchFamily="2" charset="-122"/>
              </a:rPr>
              <a:t>S</a:t>
            </a:r>
            <a:r>
              <a:rPr lang="en-US" altLang="zh-CN" sz="3100" dirty="0">
                <a:ea typeface="宋体" pitchFamily="2" charset="-122"/>
              </a:rPr>
              <a:t>tatement of the question or problem</a:t>
            </a:r>
          </a:p>
          <a:p>
            <a:pPr marL="820583" lvl="1" indent="-307718">
              <a:lnSpc>
                <a:spcPct val="85000"/>
              </a:lnSpc>
            </a:pP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How smoking affects students’ grade?</a:t>
            </a:r>
          </a:p>
          <a:p>
            <a:pPr marL="820583" lvl="1" indent="-307718">
              <a:lnSpc>
                <a:spcPct val="85000"/>
              </a:lnSpc>
            </a:pP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How air quality in </a:t>
            </a:r>
            <a:r>
              <a:rPr lang="en-US" altLang="zh-CN" sz="2500" dirty="0" smtClean="0">
                <a:solidFill>
                  <a:srgbClr val="00685E"/>
                </a:solidFill>
                <a:ea typeface="宋体" pitchFamily="2" charset="-122"/>
              </a:rPr>
              <a:t>Tehran </a:t>
            </a: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affects public health?</a:t>
            </a:r>
          </a:p>
          <a:p>
            <a:pPr marL="410291" indent="-410291">
              <a:lnSpc>
                <a:spcPct val="85000"/>
              </a:lnSpc>
              <a:spcBef>
                <a:spcPct val="50000"/>
              </a:spcBef>
            </a:pPr>
            <a:r>
              <a:rPr lang="en-US" altLang="zh-CN" sz="3400" dirty="0">
                <a:ea typeface="宋体" pitchFamily="2" charset="-122"/>
              </a:rPr>
              <a:t>S</a:t>
            </a:r>
            <a:r>
              <a:rPr lang="en-US" altLang="zh-CN" sz="3100" dirty="0">
                <a:ea typeface="宋体" pitchFamily="2" charset="-122"/>
              </a:rPr>
              <a:t>pecific enough to describe the contents or subject matter but not too technical</a:t>
            </a:r>
          </a:p>
          <a:p>
            <a:pPr marL="820583" lvl="1" indent="-307718">
              <a:lnSpc>
                <a:spcPct val="85000"/>
              </a:lnSpc>
            </a:pP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Effect of smoking on academic performance</a:t>
            </a:r>
          </a:p>
          <a:p>
            <a:pPr marL="820583" lvl="1" indent="-307718">
              <a:lnSpc>
                <a:spcPct val="85000"/>
              </a:lnSpc>
            </a:pP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Effect of air quality in </a:t>
            </a:r>
            <a:r>
              <a:rPr lang="en-US" altLang="zh-CN" sz="2500" dirty="0" smtClean="0">
                <a:solidFill>
                  <a:srgbClr val="00685E"/>
                </a:solidFill>
                <a:ea typeface="宋体" pitchFamily="2" charset="-122"/>
              </a:rPr>
              <a:t>Tehran </a:t>
            </a: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on public </a:t>
            </a:r>
            <a:r>
              <a:rPr lang="en-US" altLang="zh-CN" sz="2500" dirty="0" smtClean="0">
                <a:solidFill>
                  <a:srgbClr val="00685E"/>
                </a:solidFill>
                <a:ea typeface="宋体" pitchFamily="2" charset="-122"/>
              </a:rPr>
              <a:t>health</a:t>
            </a:r>
            <a:endParaRPr lang="en-US" altLang="zh-CN" sz="2600" dirty="0">
              <a:ea typeface="宋体" pitchFamily="2" charset="-122"/>
            </a:endParaRPr>
          </a:p>
        </p:txBody>
      </p:sp>
      <p:sp>
        <p:nvSpPr>
          <p:cNvPr id="1029124" name="Rectangle 4"/>
          <p:cNvSpPr>
            <a:spLocks noChangeArrowheads="1"/>
          </p:cNvSpPr>
          <p:nvPr/>
        </p:nvSpPr>
        <p:spPr bwMode="auto">
          <a:xfrm>
            <a:off x="1" y="6561044"/>
            <a:ext cx="3726295" cy="296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www.biochem.arizona.edu/marc/sci-writing.pdf</a:t>
            </a:r>
          </a:p>
        </p:txBody>
      </p:sp>
    </p:spTree>
    <p:extLst>
      <p:ext uri="{BB962C8B-B14F-4D97-AF65-F5344CB8AC3E}">
        <p14:creationId xmlns:p14="http://schemas.microsoft.com/office/powerpoint/2010/main" val="438237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123" grpId="0" build="p" bldLvl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1425575" y="1371600"/>
            <a:ext cx="677545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5400" i="1" dirty="0">
                <a:solidFill>
                  <a:srgbClr val="FFFF00"/>
                </a:solidFill>
              </a:rPr>
              <a:t>“Scientists are rated by what they finish, not by what they attempt”</a:t>
            </a:r>
          </a:p>
        </p:txBody>
      </p:sp>
    </p:spTree>
    <p:extLst>
      <p:ext uri="{BB962C8B-B14F-4D97-AF65-F5344CB8AC3E}">
        <p14:creationId xmlns:p14="http://schemas.microsoft.com/office/powerpoint/2010/main" val="349941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6637" y="306762"/>
            <a:ext cx="7772977" cy="662547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Abstract</a:t>
            </a:r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071715" cy="4835338"/>
          </a:xfrm>
        </p:spPr>
        <p:txBody>
          <a:bodyPr rIns="82058" bIns="41029"/>
          <a:lstStyle/>
          <a:p>
            <a:pPr marL="615437" indent="-615437"/>
            <a:r>
              <a:rPr lang="en-US" altLang="zh-CN" sz="3600" dirty="0">
                <a:ea typeface="宋体" pitchFamily="2" charset="-122"/>
              </a:rPr>
              <a:t>Short summary of the paper</a:t>
            </a:r>
          </a:p>
          <a:p>
            <a:pPr marL="1128301" lvl="1" indent="-512864">
              <a:buSzTx/>
              <a:buFont typeface="Symbol" pitchFamily="18" charset="2"/>
              <a:buAutoNum type="arabicPeriod"/>
            </a:pPr>
            <a:r>
              <a:rPr lang="en-US" altLang="zh-CN" sz="2900" dirty="0">
                <a:ea typeface="宋体" pitchFamily="2" charset="-122"/>
              </a:rPr>
              <a:t>Purpose</a:t>
            </a:r>
          </a:p>
          <a:p>
            <a:pPr marL="1128301" lvl="1" indent="-512864">
              <a:buSzTx/>
              <a:buFont typeface="Symbol" pitchFamily="18" charset="2"/>
              <a:buAutoNum type="arabicPeriod"/>
            </a:pPr>
            <a:r>
              <a:rPr lang="en-US" altLang="zh-CN" sz="2900" dirty="0">
                <a:ea typeface="宋体" pitchFamily="2" charset="-122"/>
              </a:rPr>
              <a:t>Methods</a:t>
            </a:r>
          </a:p>
          <a:p>
            <a:pPr marL="1128301" lvl="1" indent="-512864">
              <a:buSzTx/>
              <a:buFont typeface="Symbol" pitchFamily="18" charset="2"/>
              <a:buAutoNum type="arabicPeriod"/>
            </a:pPr>
            <a:r>
              <a:rPr lang="en-US" altLang="zh-CN" sz="2900" dirty="0">
                <a:ea typeface="宋体" pitchFamily="2" charset="-122"/>
              </a:rPr>
              <a:t>Results</a:t>
            </a:r>
          </a:p>
          <a:p>
            <a:pPr marL="1128301" lvl="1" indent="-512864">
              <a:buSzTx/>
              <a:buFont typeface="Symbol" pitchFamily="18" charset="2"/>
              <a:buAutoNum type="arabicPeriod"/>
            </a:pPr>
            <a:r>
              <a:rPr lang="en-US" altLang="zh-CN" sz="2900" dirty="0">
                <a:ea typeface="宋体" pitchFamily="2" charset="-122"/>
              </a:rPr>
              <a:t>Conclusions </a:t>
            </a:r>
            <a:endParaRPr lang="en-US" altLang="zh-CN" sz="3200" dirty="0">
              <a:ea typeface="宋体" pitchFamily="2" charset="-122"/>
            </a:endParaRPr>
          </a:p>
          <a:p>
            <a:pPr marL="615437" indent="-615437"/>
            <a:r>
              <a:rPr lang="en-US" altLang="zh-CN" sz="3600" dirty="0" smtClean="0">
                <a:ea typeface="宋体" pitchFamily="2" charset="-122"/>
              </a:rPr>
              <a:t>Don't </a:t>
            </a:r>
            <a:r>
              <a:rPr lang="en-US" altLang="zh-CN" sz="3600" dirty="0">
                <a:ea typeface="宋体" pitchFamily="2" charset="-122"/>
              </a:rPr>
              <a:t>use abbreviations or citations</a:t>
            </a:r>
          </a:p>
        </p:txBody>
      </p:sp>
      <p:sp>
        <p:nvSpPr>
          <p:cNvPr id="1032196" name="Rectangle 4"/>
          <p:cNvSpPr>
            <a:spLocks noChangeArrowheads="1"/>
          </p:cNvSpPr>
          <p:nvPr/>
        </p:nvSpPr>
        <p:spPr bwMode="auto">
          <a:xfrm>
            <a:off x="4483967" y="6561044"/>
            <a:ext cx="4660034" cy="296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http://www.columbia.edu/cu/biology/ug/research/paper.html</a:t>
            </a:r>
          </a:p>
        </p:txBody>
      </p:sp>
    </p:spTree>
    <p:extLst>
      <p:ext uri="{BB962C8B-B14F-4D97-AF65-F5344CB8AC3E}">
        <p14:creationId xmlns:p14="http://schemas.microsoft.com/office/powerpoint/2010/main" val="1756067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3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3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3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3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19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500174"/>
            <a:ext cx="7967806" cy="4964206"/>
          </a:xfrm>
        </p:spPr>
        <p:txBody>
          <a:bodyPr rIns="82058" bIns="41029">
            <a:normAutofit fontScale="92500"/>
          </a:bodyPr>
          <a:lstStyle/>
          <a:p>
            <a:pPr>
              <a:spcBef>
                <a:spcPct val="4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A shortened version of a paper</a:t>
            </a:r>
          </a:p>
          <a:p>
            <a:pPr>
              <a:spcBef>
                <a:spcPct val="4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Most read section of a paper</a:t>
            </a:r>
          </a:p>
          <a:p>
            <a:pPr>
              <a:spcBef>
                <a:spcPct val="4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Contain all information necessary for the reader to determine:</a:t>
            </a:r>
          </a:p>
          <a:p>
            <a:pPr lvl="1"/>
            <a:r>
              <a:rPr lang="en-US" altLang="zh-CN" dirty="0">
                <a:ea typeface="宋体" pitchFamily="2" charset="-122"/>
                <a:sym typeface="Wingdings" pitchFamily="1" charset="2"/>
              </a:rPr>
              <a:t>The objectives of the study-Introduction;</a:t>
            </a:r>
          </a:p>
          <a:p>
            <a:pPr lvl="1"/>
            <a:r>
              <a:rPr lang="en-US" altLang="zh-CN" dirty="0">
                <a:ea typeface="宋体" pitchFamily="2" charset="-122"/>
                <a:sym typeface="Wingdings" pitchFamily="1" charset="2"/>
              </a:rPr>
              <a:t>How the study was done-Methods;</a:t>
            </a:r>
          </a:p>
          <a:p>
            <a:pPr lvl="1"/>
            <a:r>
              <a:rPr lang="en-US" altLang="zh-CN" dirty="0">
                <a:ea typeface="宋体" pitchFamily="2" charset="-122"/>
                <a:sym typeface="Wingdings" pitchFamily="1" charset="2"/>
              </a:rPr>
              <a:t>What results were obtained-Results &amp; Discussions;</a:t>
            </a:r>
          </a:p>
          <a:p>
            <a:pPr lvl="1"/>
            <a:r>
              <a:rPr lang="en-US" altLang="zh-CN" dirty="0">
                <a:ea typeface="宋体" pitchFamily="2" charset="-122"/>
                <a:sym typeface="Wingdings" pitchFamily="1" charset="2"/>
              </a:rPr>
              <a:t>The significance of the results-Conclusion.	</a:t>
            </a:r>
          </a:p>
          <a:p>
            <a:pPr>
              <a:spcBef>
                <a:spcPct val="40000"/>
              </a:spcBef>
            </a:pPr>
            <a:r>
              <a:rPr lang="en-US" altLang="zh-CN" u="sng" dirty="0">
                <a:ea typeface="宋体" pitchFamily="2" charset="-122"/>
                <a:sym typeface="Wingdings" pitchFamily="1" charset="2"/>
              </a:rPr>
              <a:t>Write the abstract last</a:t>
            </a:r>
            <a:r>
              <a:rPr lang="en-US" altLang="zh-CN" dirty="0">
                <a:ea typeface="宋体" pitchFamily="2" charset="-122"/>
                <a:sym typeface="Wingdings" pitchFamily="1" charset="2"/>
              </a:rPr>
              <a:t> </a:t>
            </a:r>
          </a:p>
        </p:txBody>
      </p:sp>
      <p:sp>
        <p:nvSpPr>
          <p:cNvPr id="1039364" name="Rectangle 4"/>
          <p:cNvSpPr>
            <a:spLocks noGrp="1" noChangeArrowheads="1"/>
          </p:cNvSpPr>
          <p:nvPr>
            <p:ph type="title"/>
          </p:nvPr>
        </p:nvSpPr>
        <p:spPr>
          <a:xfrm>
            <a:off x="704273" y="317968"/>
            <a:ext cx="7772977" cy="662547"/>
          </a:xfrm>
          <a:noFill/>
          <a:ln/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Abstract</a:t>
            </a:r>
          </a:p>
        </p:txBody>
      </p:sp>
      <p:sp>
        <p:nvSpPr>
          <p:cNvPr id="1039365" name="Rectangle 5"/>
          <p:cNvSpPr>
            <a:spLocks noChangeArrowheads="1"/>
          </p:cNvSpPr>
          <p:nvPr/>
        </p:nvSpPr>
        <p:spPr bwMode="auto">
          <a:xfrm>
            <a:off x="0" y="6561044"/>
            <a:ext cx="5810250" cy="296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http://classweb.gmu.edu/biologyresources/ </a:t>
            </a:r>
            <a:r>
              <a:rPr lang="en-US" altLang="zh-CN" sz="1400" dirty="0" err="1">
                <a:ea typeface="宋体" pitchFamily="2" charset="-122"/>
              </a:rPr>
              <a:t>writingguide</a:t>
            </a:r>
            <a:r>
              <a:rPr lang="en-US" altLang="zh-CN" sz="1400" dirty="0">
                <a:ea typeface="宋体" pitchFamily="2" charset="-122"/>
              </a:rPr>
              <a:t>/scientificpaper.htm</a:t>
            </a:r>
          </a:p>
        </p:txBody>
      </p:sp>
    </p:spTree>
    <p:extLst>
      <p:ext uri="{BB962C8B-B14F-4D97-AF65-F5344CB8AC3E}">
        <p14:creationId xmlns:p14="http://schemas.microsoft.com/office/powerpoint/2010/main" val="4242948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3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3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3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3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03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03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039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36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4" name="Rectangle 2"/>
          <p:cNvSpPr>
            <a:spLocks noChangeArrowheads="1"/>
          </p:cNvSpPr>
          <p:nvPr/>
        </p:nvSpPr>
        <p:spPr bwMode="auto">
          <a:xfrm>
            <a:off x="457200" y="1433076"/>
            <a:ext cx="7772400" cy="300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Too long 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3200" b="1" dirty="0">
                <a:solidFill>
                  <a:srgbClr val="FFFF00"/>
                </a:solidFill>
              </a:rPr>
              <a:t> Too much detail 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3200" b="1" dirty="0">
                <a:solidFill>
                  <a:srgbClr val="FFFF00"/>
                </a:solidFill>
              </a:rPr>
              <a:t> Too short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3200" b="1" dirty="0">
                <a:solidFill>
                  <a:srgbClr val="FFFF00"/>
                </a:solidFill>
              </a:rPr>
              <a:t> Failure to include important information</a:t>
            </a:r>
          </a:p>
        </p:txBody>
      </p:sp>
      <p:sp>
        <p:nvSpPr>
          <p:cNvPr id="991235" name="Rectangle 3"/>
          <p:cNvSpPr>
            <a:spLocks noChangeArrowheads="1"/>
          </p:cNvSpPr>
          <p:nvPr/>
        </p:nvSpPr>
        <p:spPr bwMode="auto">
          <a:xfrm>
            <a:off x="304800" y="381000"/>
            <a:ext cx="6629400" cy="528638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>
              <a:spcBef>
                <a:spcPct val="20000"/>
              </a:spcBef>
            </a:pPr>
            <a:r>
              <a:rPr 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COMMON PROBLEMS IN ABSTRACT </a:t>
            </a:r>
            <a:endParaRPr lang="en-US" sz="2800">
              <a:solidFill>
                <a:srgbClr val="FFFFFF"/>
              </a:solidFill>
            </a:endParaRPr>
          </a:p>
        </p:txBody>
      </p:sp>
      <p:sp>
        <p:nvSpPr>
          <p:cNvPr id="991237" name="Line 5"/>
          <p:cNvSpPr>
            <a:spLocks noChangeShapeType="1"/>
          </p:cNvSpPr>
          <p:nvPr/>
        </p:nvSpPr>
        <p:spPr bwMode="auto">
          <a:xfrm>
            <a:off x="304800" y="990600"/>
            <a:ext cx="6629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1238" name="Line 6"/>
          <p:cNvSpPr>
            <a:spLocks noChangeShapeType="1"/>
          </p:cNvSpPr>
          <p:nvPr/>
        </p:nvSpPr>
        <p:spPr bwMode="auto">
          <a:xfrm>
            <a:off x="304800" y="1066800"/>
            <a:ext cx="6629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18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829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4273" y="156882"/>
            <a:ext cx="7772977" cy="662548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Introduction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8106352" cy="5451662"/>
          </a:xfrm>
        </p:spPr>
        <p:txBody>
          <a:bodyPr rIns="82058" bIns="41029"/>
          <a:lstStyle/>
          <a:p>
            <a:pPr marL="364703" indent="-364703">
              <a:lnSpc>
                <a:spcPct val="200000"/>
              </a:lnSpc>
            </a:pPr>
            <a:r>
              <a:rPr lang="en-US" altLang="zh-CN" sz="3100" dirty="0" smtClean="0">
                <a:ea typeface="宋体" pitchFamily="2" charset="-122"/>
              </a:rPr>
              <a:t>Is the  most difficult part of the manuscript</a:t>
            </a:r>
          </a:p>
          <a:p>
            <a:pPr marL="364703" indent="-364703">
              <a:lnSpc>
                <a:spcPct val="200000"/>
              </a:lnSpc>
            </a:pPr>
            <a:r>
              <a:rPr lang="en-US" altLang="zh-CN" sz="3100" dirty="0" smtClean="0">
                <a:ea typeface="宋体" pitchFamily="2" charset="-122"/>
              </a:rPr>
              <a:t>Should be short and arresting</a:t>
            </a:r>
          </a:p>
          <a:p>
            <a:pPr marL="364703" indent="-364703">
              <a:lnSpc>
                <a:spcPct val="200000"/>
              </a:lnSpc>
            </a:pPr>
            <a:r>
              <a:rPr lang="en-US" altLang="zh-CN" sz="3100" dirty="0" smtClean="0">
                <a:ea typeface="宋体" pitchFamily="2" charset="-122"/>
              </a:rPr>
              <a:t>Tell the reader why you undertook the study</a:t>
            </a:r>
            <a:endParaRPr lang="en-US" altLang="zh-CN" sz="3100" dirty="0">
              <a:ea typeface="宋体" pitchFamily="2" charset="-122"/>
            </a:endParaRPr>
          </a:p>
        </p:txBody>
      </p:sp>
      <p:sp>
        <p:nvSpPr>
          <p:cNvPr id="1025028" name="Rectangle 4"/>
          <p:cNvSpPr>
            <a:spLocks noChangeArrowheads="1"/>
          </p:cNvSpPr>
          <p:nvPr/>
        </p:nvSpPr>
        <p:spPr bwMode="auto">
          <a:xfrm>
            <a:off x="4483967" y="6561044"/>
            <a:ext cx="4660034" cy="296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http://www.columbia.edu/cu/biology/ug/research/paper.html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27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1155700" y="1903413"/>
            <a:ext cx="69453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i="1" dirty="0" smtClean="0">
                <a:solidFill>
                  <a:schemeClr val="accent1"/>
                </a:solidFill>
                <a:latin typeface="Times New Roman" pitchFamily="18" charset="0"/>
              </a:rPr>
              <a:t>“you should never put a text book knowledge in your introduction.</a:t>
            </a:r>
            <a:r>
              <a:rPr lang="en-US" sz="4800" i="1" dirty="0">
                <a:solidFill>
                  <a:schemeClr val="accent1"/>
                </a:solidFill>
                <a:latin typeface="Times New Roman" pitchFamily="18" charset="0"/>
              </a:rPr>
              <a:t>”</a:t>
            </a:r>
            <a:endParaRPr lang="en-GB" sz="4800" i="1" dirty="0">
              <a:solidFill>
                <a:schemeClr val="accent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4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04273" y="201706"/>
            <a:ext cx="7772977" cy="662548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Introduction</a:t>
            </a:r>
          </a:p>
        </p:txBody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013988" cy="5160309"/>
          </a:xfrm>
        </p:spPr>
        <p:txBody>
          <a:bodyPr rIns="82058" bIns="41029">
            <a:normAutofit/>
          </a:bodyPr>
          <a:lstStyle/>
          <a:p>
            <a:pPr marL="364703" indent="-364703"/>
            <a:r>
              <a:rPr lang="en-US" altLang="zh-CN" sz="2900" dirty="0">
                <a:ea typeface="宋体" pitchFamily="2" charset="-122"/>
                <a:sym typeface="Wingdings" pitchFamily="1" charset="2"/>
              </a:rPr>
              <a:t>Introduction</a:t>
            </a:r>
          </a:p>
          <a:p>
            <a:pPr marL="820583" lvl="1" indent="-307718"/>
            <a:r>
              <a:rPr lang="en-US" altLang="zh-CN" sz="2300" dirty="0">
                <a:ea typeface="宋体" pitchFamily="2" charset="-122"/>
                <a:sym typeface="Wingdings" pitchFamily="1" charset="2"/>
              </a:rPr>
              <a:t>Discuss how the data will add knowledge to the field</a:t>
            </a:r>
          </a:p>
          <a:p>
            <a:pPr marL="820583" lvl="1" indent="-307718"/>
            <a:r>
              <a:rPr lang="en-US" altLang="zh-CN" sz="2300" dirty="0">
                <a:ea typeface="宋体" pitchFamily="2" charset="-122"/>
                <a:sym typeface="Wingdings" pitchFamily="1" charset="2"/>
              </a:rPr>
              <a:t>What specific questions you tried to address</a:t>
            </a:r>
          </a:p>
          <a:p>
            <a:pPr marL="364703" indent="-364703">
              <a:spcBef>
                <a:spcPct val="40000"/>
              </a:spcBef>
            </a:pPr>
            <a:r>
              <a:rPr lang="en-US" altLang="zh-CN" dirty="0" smtClean="0">
                <a:ea typeface="宋体" pitchFamily="2" charset="-122"/>
                <a:sym typeface="Wingdings" pitchFamily="1" charset="2"/>
              </a:rPr>
              <a:t>W</a:t>
            </a:r>
            <a:r>
              <a:rPr lang="en-US" altLang="zh-CN" sz="2900" dirty="0" smtClean="0">
                <a:ea typeface="宋体" pitchFamily="2" charset="-122"/>
                <a:sym typeface="Wingdings" pitchFamily="1" charset="2"/>
              </a:rPr>
              <a:t>hy </a:t>
            </a:r>
            <a:r>
              <a:rPr lang="en-US" altLang="zh-CN" sz="2900" dirty="0">
                <a:ea typeface="宋体" pitchFamily="2" charset="-122"/>
                <a:sym typeface="Wingdings" pitchFamily="1" charset="2"/>
              </a:rPr>
              <a:t>is this study of scientific interest and what is your objective</a:t>
            </a:r>
          </a:p>
          <a:p>
            <a:pPr marL="364703" indent="-364703">
              <a:spcBef>
                <a:spcPct val="40000"/>
              </a:spcBef>
            </a:pPr>
            <a:r>
              <a:rPr lang="en-US" altLang="zh-CN" u="sng" smtClean="0">
                <a:solidFill>
                  <a:srgbClr val="0000CC"/>
                </a:solidFill>
                <a:ea typeface="宋体" pitchFamily="2" charset="-122"/>
                <a:sym typeface="Wingdings" pitchFamily="1" charset="2"/>
              </a:rPr>
              <a:t>T</a:t>
            </a:r>
            <a:r>
              <a:rPr lang="en-US" altLang="zh-CN" sz="2900" u="sng" smtClean="0">
                <a:solidFill>
                  <a:srgbClr val="0000CC"/>
                </a:solidFill>
                <a:ea typeface="宋体" pitchFamily="2" charset="-122"/>
                <a:sym typeface="Wingdings" pitchFamily="1" charset="2"/>
              </a:rPr>
              <a:t>he </a:t>
            </a:r>
            <a:r>
              <a:rPr lang="en-US" altLang="zh-CN" sz="2900" u="sng" dirty="0">
                <a:solidFill>
                  <a:srgbClr val="0000CC"/>
                </a:solidFill>
                <a:ea typeface="宋体" pitchFamily="2" charset="-122"/>
                <a:sym typeface="Wingdings" pitchFamily="1" charset="2"/>
              </a:rPr>
              <a:t>last sentences</a:t>
            </a:r>
            <a:r>
              <a:rPr lang="en-US" altLang="zh-CN" sz="2900" u="sng" dirty="0">
                <a:ea typeface="宋体" pitchFamily="2" charset="-122"/>
                <a:sym typeface="Wingdings" pitchFamily="1" charset="2"/>
              </a:rPr>
              <a:t> should be a statement of objectives </a:t>
            </a:r>
            <a:r>
              <a:rPr lang="en-US" altLang="zh-CN" sz="2900" u="sng" dirty="0">
                <a:solidFill>
                  <a:srgbClr val="257DFF"/>
                </a:solidFill>
                <a:ea typeface="宋体" pitchFamily="2" charset="-122"/>
                <a:sym typeface="Wingdings" pitchFamily="1" charset="2"/>
              </a:rPr>
              <a:t>and a statement of hypotheses</a:t>
            </a:r>
          </a:p>
        </p:txBody>
      </p:sp>
      <p:sp>
        <p:nvSpPr>
          <p:cNvPr id="1031173" name="Rectangle 5"/>
          <p:cNvSpPr>
            <a:spLocks noChangeArrowheads="1"/>
          </p:cNvSpPr>
          <p:nvPr/>
        </p:nvSpPr>
        <p:spPr bwMode="auto">
          <a:xfrm>
            <a:off x="0" y="6583456"/>
            <a:ext cx="3261053" cy="2829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300" dirty="0">
                <a:ea typeface="宋体" pitchFamily="2" charset="-122"/>
              </a:rPr>
              <a:t>owl.english.purdue.edu/owl/resource/559/03/</a:t>
            </a:r>
          </a:p>
        </p:txBody>
      </p:sp>
      <p:sp>
        <p:nvSpPr>
          <p:cNvPr id="1031174" name="Rectangle 6"/>
          <p:cNvSpPr>
            <a:spLocks noChangeArrowheads="1"/>
          </p:cNvSpPr>
          <p:nvPr/>
        </p:nvSpPr>
        <p:spPr bwMode="auto">
          <a:xfrm>
            <a:off x="3022023" y="6589059"/>
            <a:ext cx="5945955" cy="2829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300" dirty="0">
                <a:ea typeface="宋体" pitchFamily="2" charset="-122"/>
              </a:rPr>
              <a:t>web.archive.org/web/20011127041109/www.hms.harvard.edu/fdd/comm/index.html</a:t>
            </a:r>
          </a:p>
        </p:txBody>
      </p:sp>
      <p:sp>
        <p:nvSpPr>
          <p:cNvPr id="1031175" name="AutoShape 7"/>
          <p:cNvSpPr>
            <a:spLocks noChangeArrowheads="1"/>
          </p:cNvSpPr>
          <p:nvPr/>
        </p:nvSpPr>
        <p:spPr bwMode="auto">
          <a:xfrm>
            <a:off x="8347364" y="6342529"/>
            <a:ext cx="646545" cy="515471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3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3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171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611560" y="620688"/>
            <a:ext cx="694531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i="1" dirty="0" smtClean="0">
                <a:solidFill>
                  <a:srgbClr val="FFFF00"/>
                </a:solidFill>
                <a:latin typeface="Times New Roman" pitchFamily="18" charset="0"/>
              </a:rPr>
              <a:t>“</a:t>
            </a:r>
            <a:r>
              <a:rPr lang="en-US" sz="4800" i="1" dirty="0">
                <a:solidFill>
                  <a:srgbClr val="FFFF00"/>
                </a:solidFill>
              </a:rPr>
              <a:t>It is important to convince the journal editor  that your study extends knowledge rather than merely confirm what we are know </a:t>
            </a:r>
            <a:r>
              <a:rPr lang="en-US" sz="4800" i="1" dirty="0" smtClean="0">
                <a:solidFill>
                  <a:schemeClr val="accent1"/>
                </a:solidFill>
                <a:latin typeface="Times New Roman" pitchFamily="18" charset="0"/>
              </a:rPr>
              <a:t>.</a:t>
            </a:r>
            <a:r>
              <a:rPr lang="en-US" sz="4800" i="1" dirty="0">
                <a:solidFill>
                  <a:schemeClr val="accent1"/>
                </a:solidFill>
                <a:latin typeface="Times New Roman" pitchFamily="18" charset="0"/>
              </a:rPr>
              <a:t>”</a:t>
            </a:r>
            <a:endParaRPr lang="en-GB" sz="4800" i="1" dirty="0">
              <a:solidFill>
                <a:schemeClr val="accent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79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332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 most important part of your paper</a:t>
            </a:r>
          </a:p>
          <a:p>
            <a:endParaRPr lang="en-US" dirty="0"/>
          </a:p>
          <a:p>
            <a:r>
              <a:rPr lang="en-US" dirty="0" smtClean="0"/>
              <a:t>It depends to the type of the study 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665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of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013849"/>
          </a:xfrm>
        </p:spPr>
        <p:txBody>
          <a:bodyPr/>
          <a:lstStyle/>
          <a:p>
            <a:r>
              <a:rPr lang="en-US" dirty="0" smtClean="0"/>
              <a:t>Conferences</a:t>
            </a:r>
          </a:p>
          <a:p>
            <a:r>
              <a:rPr lang="en-US" dirty="0"/>
              <a:t>E</a:t>
            </a:r>
            <a:r>
              <a:rPr lang="en-US" dirty="0" smtClean="0"/>
              <a:t>vening news</a:t>
            </a:r>
          </a:p>
          <a:p>
            <a:r>
              <a:rPr lang="en-US" dirty="0" smtClean="0"/>
              <a:t>Scientific Writing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4725144"/>
            <a:ext cx="192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Kenneth Rothman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04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Rectangle 2"/>
          <p:cNvSpPr>
            <a:spLocks noChangeArrowheads="1"/>
          </p:cNvSpPr>
          <p:nvPr/>
        </p:nvSpPr>
        <p:spPr bwMode="auto">
          <a:xfrm>
            <a:off x="1043608" y="228600"/>
            <a:ext cx="5904656" cy="584776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METHODS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097731" name="Rectangle 3"/>
          <p:cNvSpPr>
            <a:spLocks noChangeArrowheads="1"/>
          </p:cNvSpPr>
          <p:nvPr/>
        </p:nvSpPr>
        <p:spPr bwMode="auto">
          <a:xfrm>
            <a:off x="304800" y="1143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Write as soon as methods are mature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800" b="1" dirty="0" smtClean="0">
                <a:solidFill>
                  <a:srgbClr val="FFFF00"/>
                </a:solidFill>
              </a:rPr>
              <a:t> Make </a:t>
            </a:r>
            <a:r>
              <a:rPr lang="en-US" sz="2800" b="1" dirty="0">
                <a:solidFill>
                  <a:srgbClr val="FFFF00"/>
                </a:solidFill>
              </a:rPr>
              <a:t>sure all statistic is clear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Equations are often necessary to describe methods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Arguments can be encapsulated neatly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Don’t force the reader to understand something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None/>
            </a:pPr>
            <a:r>
              <a:rPr lang="en-US" sz="2800" b="1" dirty="0">
                <a:solidFill>
                  <a:srgbClr val="FFFF00"/>
                </a:solidFill>
              </a:rPr>
              <a:t>    that’s not crucial to the paper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No excuse for statistical errors </a:t>
            </a:r>
          </a:p>
        </p:txBody>
      </p:sp>
      <p:sp>
        <p:nvSpPr>
          <p:cNvPr id="1097732" name="Line 4"/>
          <p:cNvSpPr>
            <a:spLocks noChangeShapeType="1"/>
          </p:cNvSpPr>
          <p:nvPr/>
        </p:nvSpPr>
        <p:spPr bwMode="auto">
          <a:xfrm>
            <a:off x="1981200" y="914400"/>
            <a:ext cx="3429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97733" name="Line 5"/>
          <p:cNvSpPr>
            <a:spLocks noChangeShapeType="1"/>
          </p:cNvSpPr>
          <p:nvPr/>
        </p:nvSpPr>
        <p:spPr bwMode="auto">
          <a:xfrm>
            <a:off x="1981200" y="990600"/>
            <a:ext cx="3429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2" name="Rectangle 2"/>
          <p:cNvSpPr>
            <a:spLocks noChangeArrowheads="1"/>
          </p:cNvSpPr>
          <p:nvPr/>
        </p:nvSpPr>
        <p:spPr bwMode="auto">
          <a:xfrm>
            <a:off x="1676400" y="228600"/>
            <a:ext cx="48006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PRINCIPLES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121283" name="Rectangle 3"/>
          <p:cNvSpPr>
            <a:spLocks noChangeArrowheads="1"/>
          </p:cNvSpPr>
          <p:nvPr/>
        </p:nvSpPr>
        <p:spPr bwMode="auto">
          <a:xfrm>
            <a:off x="762000" y="1143000"/>
            <a:ext cx="7986464" cy="401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Study design / types/ consent  </a:t>
            </a:r>
          </a:p>
          <a:p>
            <a:pPr>
              <a:spcBef>
                <a:spcPct val="20000"/>
              </a:spcBef>
              <a:buFont typeface="Wingdings" pitchFamily="1" charset="2"/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Study protocol / Inclusion / exclusion criteria</a:t>
            </a:r>
          </a:p>
          <a:p>
            <a:pPr>
              <a:spcBef>
                <a:spcPct val="20000"/>
              </a:spcBef>
              <a:buFont typeface="Wingdings" pitchFamily="1" charset="2"/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Reference to standard procedures / techniques </a:t>
            </a:r>
          </a:p>
          <a:p>
            <a:pPr>
              <a:spcBef>
                <a:spcPct val="20000"/>
              </a:spcBef>
              <a:buFont typeface="Wingdings" pitchFamily="1" charset="2"/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</a:p>
          <a:p>
            <a:pPr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Innovative techniques / Equipment / Material used</a:t>
            </a:r>
          </a:p>
          <a:p>
            <a:pPr>
              <a:spcBef>
                <a:spcPct val="20000"/>
              </a:spcBef>
              <a:buFont typeface="Wingdings" pitchFamily="1" charset="2"/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</a:p>
          <a:p>
            <a:pPr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Data collection / analysis / statistical methods </a:t>
            </a:r>
          </a:p>
          <a:p>
            <a:pPr>
              <a:spcBef>
                <a:spcPct val="20000"/>
              </a:spcBef>
              <a:buFont typeface="Wingdings" pitchFamily="1" charset="2"/>
              <a:buNone/>
            </a:pPr>
            <a:r>
              <a:rPr lang="en-US" sz="2400" b="1" dirty="0">
                <a:solidFill>
                  <a:srgbClr val="FFFF00"/>
                </a:solidFill>
              </a:rPr>
              <a:t>  </a:t>
            </a:r>
          </a:p>
          <a:p>
            <a:pPr>
              <a:spcBef>
                <a:spcPct val="20000"/>
              </a:spcBef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Strength / limitations</a:t>
            </a:r>
          </a:p>
        </p:txBody>
      </p:sp>
      <p:sp>
        <p:nvSpPr>
          <p:cNvPr id="1121284" name="Line 4"/>
          <p:cNvSpPr>
            <a:spLocks noChangeShapeType="1"/>
          </p:cNvSpPr>
          <p:nvPr/>
        </p:nvSpPr>
        <p:spPr bwMode="auto">
          <a:xfrm>
            <a:off x="1676400" y="914400"/>
            <a:ext cx="4724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1285" name="Line 5"/>
          <p:cNvSpPr>
            <a:spLocks noChangeShapeType="1"/>
          </p:cNvSpPr>
          <p:nvPr/>
        </p:nvSpPr>
        <p:spPr bwMode="auto">
          <a:xfrm>
            <a:off x="1676400" y="990600"/>
            <a:ext cx="480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folHlink"/>
                </a:solidFill>
              </a:rPr>
              <a:t>Some Types of Manuscripts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700808"/>
            <a:ext cx="4495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hlink"/>
                </a:solidFill>
              </a:rPr>
              <a:t>Review articles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hlink"/>
                </a:solidFill>
              </a:rPr>
              <a:t>Case reports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hlink"/>
                </a:solidFill>
              </a:rPr>
              <a:t>Editorials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hlink"/>
                </a:solidFill>
              </a:rPr>
              <a:t>Letters to the editor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Monographs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Descriptive practice reports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Original research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Poster presentations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Book chapters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Books</a:t>
            </a:r>
          </a:p>
        </p:txBody>
      </p:sp>
    </p:spTree>
    <p:extLst>
      <p:ext uri="{BB962C8B-B14F-4D97-AF65-F5344CB8AC3E}">
        <p14:creationId xmlns:p14="http://schemas.microsoft.com/office/powerpoint/2010/main" val="42157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5105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79176"/>
            <a:ext cx="8475806" cy="5378824"/>
          </a:xfrm>
        </p:spPr>
        <p:txBody>
          <a:bodyPr rIns="82058" bIns="41029">
            <a:normAutofit lnSpcReduction="10000"/>
          </a:bodyPr>
          <a:lstStyle/>
          <a:p>
            <a:r>
              <a:rPr lang="en-US" altLang="zh-CN" dirty="0">
                <a:ea typeface="宋体" pitchFamily="2" charset="-122"/>
              </a:rPr>
              <a:t>Focus on</a:t>
            </a:r>
          </a:p>
          <a:p>
            <a:pPr lvl="1"/>
            <a:r>
              <a:rPr lang="en-US" altLang="zh-CN" sz="2500" dirty="0">
                <a:ea typeface="宋体" pitchFamily="2" charset="-122"/>
              </a:rPr>
              <a:t>Describe the results in sufficient details to establish their validity </a:t>
            </a:r>
          </a:p>
          <a:p>
            <a:pPr lvl="1"/>
            <a:r>
              <a:rPr lang="en-US" altLang="zh-CN" sz="2500" dirty="0">
                <a:ea typeface="宋体" pitchFamily="2" charset="-122"/>
              </a:rPr>
              <a:t>Identify the </a:t>
            </a: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novel</a:t>
            </a:r>
            <a:r>
              <a:rPr lang="en-US" altLang="zh-CN" sz="2500" dirty="0">
                <a:ea typeface="宋体" pitchFamily="2" charset="-122"/>
              </a:rPr>
              <a:t> aspects of the results</a:t>
            </a:r>
          </a:p>
          <a:p>
            <a:pPr lvl="2"/>
            <a:r>
              <a:rPr lang="en-US" altLang="zh-CN" dirty="0">
                <a:ea typeface="宋体" pitchFamily="2" charset="-122"/>
              </a:rPr>
              <a:t>What is new and what makes it non-obvious; </a:t>
            </a:r>
          </a:p>
          <a:p>
            <a:pPr lvl="1"/>
            <a:r>
              <a:rPr lang="en-US" altLang="zh-CN" sz="2500" dirty="0">
                <a:ea typeface="宋体" pitchFamily="2" charset="-122"/>
              </a:rPr>
              <a:t>Identify the </a:t>
            </a:r>
            <a:r>
              <a:rPr lang="en-US" altLang="zh-CN" sz="2500" dirty="0">
                <a:solidFill>
                  <a:srgbClr val="00685E"/>
                </a:solidFill>
                <a:ea typeface="宋体" pitchFamily="2" charset="-122"/>
              </a:rPr>
              <a:t>significance</a:t>
            </a:r>
            <a:r>
              <a:rPr lang="en-US" altLang="zh-CN" sz="2500" dirty="0">
                <a:ea typeface="宋体" pitchFamily="2" charset="-122"/>
              </a:rPr>
              <a:t> of the results</a:t>
            </a:r>
          </a:p>
          <a:p>
            <a:pPr lvl="2"/>
            <a:r>
              <a:rPr lang="en-US" altLang="zh-CN" dirty="0">
                <a:ea typeface="宋体" pitchFamily="2" charset="-122"/>
              </a:rPr>
              <a:t>Implicated improvements and impact. </a:t>
            </a:r>
          </a:p>
          <a:p>
            <a:r>
              <a:rPr lang="en-US" altLang="zh-CN" dirty="0">
                <a:ea typeface="宋体" pitchFamily="2" charset="-122"/>
              </a:rPr>
              <a:t>Things to avoid</a:t>
            </a:r>
          </a:p>
          <a:p>
            <a:pPr lvl="1"/>
            <a:r>
              <a:rPr lang="en-US" altLang="zh-CN" sz="2500" dirty="0">
                <a:ea typeface="宋体" pitchFamily="2" charset="-122"/>
                <a:sym typeface="Wingdings" pitchFamily="1" charset="2"/>
              </a:rPr>
              <a:t>Do not include the same data in a table and a figure</a:t>
            </a:r>
            <a:endParaRPr lang="en-US" altLang="zh-CN" sz="2500" dirty="0">
              <a:ea typeface="宋体" pitchFamily="2" charset="-122"/>
            </a:endParaRPr>
          </a:p>
          <a:p>
            <a:pPr lvl="1"/>
            <a:r>
              <a:rPr lang="en-US" altLang="zh-CN" sz="2500" dirty="0">
                <a:ea typeface="宋体" pitchFamily="2" charset="-122"/>
              </a:rPr>
              <a:t>Too much motivational material</a:t>
            </a:r>
          </a:p>
          <a:p>
            <a:pPr lvl="1"/>
            <a:r>
              <a:rPr lang="en-US" altLang="zh-CN" sz="2500" dirty="0">
                <a:ea typeface="宋体" pitchFamily="2" charset="-122"/>
              </a:rPr>
              <a:t>Describe obvious results</a:t>
            </a:r>
          </a:p>
          <a:p>
            <a:pPr lvl="1"/>
            <a:r>
              <a:rPr lang="en-US" altLang="zh-CN" sz="2500" dirty="0">
                <a:ea typeface="宋体" pitchFamily="2" charset="-122"/>
              </a:rPr>
              <a:t>Describe unnecessary details</a:t>
            </a:r>
            <a:r>
              <a:rPr lang="en-US" altLang="zh-CN" dirty="0">
                <a:ea typeface="宋体" pitchFamily="2" charset="-122"/>
              </a:rPr>
              <a:t>    </a:t>
            </a:r>
          </a:p>
        </p:txBody>
      </p:sp>
      <p:sp>
        <p:nvSpPr>
          <p:cNvPr id="1012740" name="Rectangle 4"/>
          <p:cNvSpPr>
            <a:spLocks noChangeArrowheads="1"/>
          </p:cNvSpPr>
          <p:nvPr/>
        </p:nvSpPr>
        <p:spPr bwMode="auto">
          <a:xfrm>
            <a:off x="4820227" y="6561044"/>
            <a:ext cx="4323773" cy="296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http://www.cs.columbia.edu/~hgs/etc/writing-style.html</a:t>
            </a:r>
          </a:p>
        </p:txBody>
      </p:sp>
      <p:sp>
        <p:nvSpPr>
          <p:cNvPr id="1012743" name="Rectangle 7"/>
          <p:cNvSpPr>
            <a:spLocks noGrp="1" noChangeArrowheads="1"/>
          </p:cNvSpPr>
          <p:nvPr>
            <p:ph type="title"/>
          </p:nvPr>
        </p:nvSpPr>
        <p:spPr>
          <a:xfrm>
            <a:off x="669637" y="239527"/>
            <a:ext cx="7772977" cy="662547"/>
          </a:xfrm>
          <a:noFill/>
          <a:ln/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Results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1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01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1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1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01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1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1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012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012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012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012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2739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674"/>
            <a:ext cx="9144000" cy="662547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 dirty="0">
                <a:ea typeface="宋体" pitchFamily="2" charset="-122"/>
                <a:sym typeface="Wingdings" pitchFamily="1" charset="2"/>
              </a:rPr>
              <a:t>General rules for figures/tables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556625" cy="5233147"/>
          </a:xfrm>
        </p:spPr>
        <p:txBody>
          <a:bodyPr rIns="82058" bIns="41029"/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Must have a caption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Using a capitalized name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altLang="zh-CN" sz="2600" dirty="0">
                <a:ea typeface="宋体" pitchFamily="2" charset="-122"/>
                <a:sym typeface="Wingdings" pitchFamily="1" charset="2"/>
              </a:rPr>
              <a:t>Figure 1. Ethylene glycol process flow sheet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Should stand alone as much as possible 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Compare multiple plots, put them on one graph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altLang="zh-CN" sz="2600" dirty="0">
                <a:ea typeface="宋体" pitchFamily="2" charset="-122"/>
                <a:sym typeface="Wingdings" pitchFamily="1" charset="2"/>
              </a:rPr>
              <a:t>If the result is too cluttered, use different graphs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altLang="zh-CN" sz="2600" dirty="0">
                <a:ea typeface="宋体" pitchFamily="2" charset="-122"/>
                <a:sym typeface="Wingdings" pitchFamily="1" charset="2"/>
              </a:rPr>
              <a:t>Keep the scales consistent to compare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zh-CN" dirty="0">
                <a:ea typeface="宋体" pitchFamily="2" charset="-122"/>
                <a:sym typeface="Wingdings" pitchFamily="1" charset="2"/>
              </a:rPr>
              <a:t>Use different symbols and line types to distinguish multiple plots on the same graph 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zh-CN" u="sng" dirty="0">
                <a:ea typeface="宋体" pitchFamily="2" charset="-122"/>
                <a:sym typeface="Wingdings" pitchFamily="1" charset="2"/>
              </a:rPr>
              <a:t>Include error bars</a:t>
            </a:r>
          </a:p>
        </p:txBody>
      </p:sp>
      <p:sp>
        <p:nvSpPr>
          <p:cNvPr id="1046532" name="Rectangle 4"/>
          <p:cNvSpPr>
            <a:spLocks noChangeArrowheads="1"/>
          </p:cNvSpPr>
          <p:nvPr/>
        </p:nvSpPr>
        <p:spPr bwMode="auto">
          <a:xfrm>
            <a:off x="1" y="6561044"/>
            <a:ext cx="3699891" cy="2983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solidFill>
                  <a:srgbClr val="004E47"/>
                </a:solidFill>
                <a:ea typeface="宋体" pitchFamily="2" charset="-122"/>
              </a:rPr>
              <a:t>http://www.ent.ohiou.edu/~valy/techwrite.html</a:t>
            </a:r>
          </a:p>
        </p:txBody>
      </p:sp>
      <p:sp>
        <p:nvSpPr>
          <p:cNvPr id="1046533" name="AutoShape 5"/>
          <p:cNvSpPr>
            <a:spLocks noChangeArrowheads="1"/>
          </p:cNvSpPr>
          <p:nvPr/>
        </p:nvSpPr>
        <p:spPr bwMode="auto">
          <a:xfrm>
            <a:off x="8347364" y="6342529"/>
            <a:ext cx="646545" cy="515471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531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  <a:sym typeface="Wingdings" pitchFamily="1" charset="2"/>
              </a:rPr>
              <a:t>General rules for </a:t>
            </a:r>
            <a:r>
              <a:rPr lang="en-US" altLang="zh-CN" dirty="0" smtClean="0">
                <a:ea typeface="宋体" pitchFamily="2" charset="-122"/>
                <a:sym typeface="Wingdings" pitchFamily="1" charset="2"/>
              </a:rPr>
              <a:t>number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28156"/>
              </p:ext>
            </p:extLst>
          </p:nvPr>
        </p:nvGraphicFramePr>
        <p:xfrm>
          <a:off x="683568" y="1268760"/>
          <a:ext cx="7056784" cy="5652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3528392"/>
              </a:tblGrid>
              <a:tr h="345219">
                <a:tc>
                  <a:txBody>
                    <a:bodyPr/>
                    <a:lstStyle/>
                    <a:p>
                      <a:r>
                        <a:rPr lang="en-US" dirty="0" smtClean="0"/>
                        <a:t>Rule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Correct expression</a:t>
                      </a:r>
                      <a:endParaRPr lang="en-US" dirty="0"/>
                    </a:p>
                  </a:txBody>
                  <a:tcPr/>
                </a:tc>
              </a:tr>
              <a:tr h="689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less than 10 are</a:t>
                      </a:r>
                      <a:r>
                        <a:rPr lang="en-US" baseline="0" dirty="0" smtClean="0"/>
                        <a:t> words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the study group , eight ….</a:t>
                      </a:r>
                      <a:endParaRPr lang="en-US" dirty="0"/>
                    </a:p>
                  </a:txBody>
                  <a:tcPr/>
                </a:tc>
              </a:tr>
              <a:tr h="482449">
                <a:tc>
                  <a:txBody>
                    <a:bodyPr/>
                    <a:lstStyle/>
                    <a:p>
                      <a:r>
                        <a:rPr lang="en-US" dirty="0" smtClean="0"/>
                        <a:t>Numbers</a:t>
                      </a:r>
                      <a:r>
                        <a:rPr lang="en-US" baseline="0" dirty="0" smtClean="0"/>
                        <a:t> 10 or more are numbers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were 120 participant </a:t>
                      </a:r>
                      <a:endParaRPr lang="en-US" dirty="0"/>
                    </a:p>
                  </a:txBody>
                  <a:tcPr/>
                </a:tc>
              </a:tr>
              <a:tr h="604134">
                <a:tc>
                  <a:txBody>
                    <a:bodyPr/>
                    <a:lstStyle/>
                    <a:p>
                      <a:r>
                        <a:rPr lang="en-US" dirty="0" smtClean="0"/>
                        <a:t>Words number not begin a sentence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Twenty</a:t>
                      </a:r>
                      <a:r>
                        <a:rPr lang="en-US" baseline="0" dirty="0" smtClean="0"/>
                        <a:t> percent of the participant had ….</a:t>
                      </a:r>
                      <a:endParaRPr lang="en-US" dirty="0"/>
                    </a:p>
                  </a:txBody>
                  <a:tcPr/>
                </a:tc>
              </a:tr>
              <a:tr h="604134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 use space between number and the percent 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total 35% of participant….</a:t>
                      </a:r>
                      <a:endParaRPr lang="en-US" dirty="0"/>
                    </a:p>
                  </a:txBody>
                  <a:tcPr/>
                </a:tc>
              </a:tr>
              <a:tr h="604134">
                <a:tc>
                  <a:txBody>
                    <a:bodyPr/>
                    <a:lstStyle/>
                    <a:p>
                      <a:r>
                        <a:rPr lang="en-US" dirty="0" smtClean="0"/>
                        <a:t>Use one space between a number and it is unit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mean height of group is 170 cm</a:t>
                      </a:r>
                      <a:endParaRPr lang="en-US" dirty="0"/>
                    </a:p>
                  </a:txBody>
                  <a:tcPr/>
                </a:tc>
              </a:tr>
              <a:tr h="863049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percentage to only one decimal if the sample size is larger than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our sample 10.4% had diabetes </a:t>
                      </a:r>
                      <a:endParaRPr lang="en-US" dirty="0"/>
                    </a:p>
                  </a:txBody>
                  <a:tcPr/>
                </a:tc>
              </a:tr>
              <a:tr h="604134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percentage if the sample size is less</a:t>
                      </a:r>
                      <a:r>
                        <a:rPr lang="en-US" baseline="0" dirty="0" smtClean="0"/>
                        <a:t> than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our sample of</a:t>
                      </a:r>
                      <a:r>
                        <a:rPr lang="en-US" baseline="0" dirty="0" smtClean="0"/>
                        <a:t> 18 children , two had diabetes</a:t>
                      </a:r>
                      <a:endParaRPr lang="en-US" dirty="0"/>
                    </a:p>
                  </a:txBody>
                  <a:tcPr/>
                </a:tc>
              </a:tr>
              <a:tr h="604134">
                <a:tc>
                  <a:txBody>
                    <a:bodyPr/>
                    <a:lstStyle/>
                    <a:p>
                      <a:r>
                        <a:rPr lang="en-US" dirty="0" smtClean="0"/>
                        <a:t>For the range use to or a comma but not “_”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156 to 168 or 154, 168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5509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ChangeArrowheads="1"/>
          </p:cNvSpPr>
          <p:nvPr/>
        </p:nvSpPr>
        <p:spPr bwMode="auto">
          <a:xfrm>
            <a:off x="1752600" y="228600"/>
            <a:ext cx="34290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TABLES</a:t>
            </a: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116164" name="Line 4"/>
          <p:cNvSpPr>
            <a:spLocks noChangeShapeType="1"/>
          </p:cNvSpPr>
          <p:nvPr/>
        </p:nvSpPr>
        <p:spPr bwMode="auto">
          <a:xfrm>
            <a:off x="1828800" y="914400"/>
            <a:ext cx="3429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16165" name="Line 5"/>
          <p:cNvSpPr>
            <a:spLocks noChangeShapeType="1"/>
          </p:cNvSpPr>
          <p:nvPr/>
        </p:nvSpPr>
        <p:spPr bwMode="auto">
          <a:xfrm>
            <a:off x="1828800" y="990600"/>
            <a:ext cx="3429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16167" name="Rectangle 7"/>
          <p:cNvSpPr>
            <a:spLocks noChangeArrowheads="1"/>
          </p:cNvSpPr>
          <p:nvPr/>
        </p:nvSpPr>
        <p:spPr bwMode="auto">
          <a:xfrm>
            <a:off x="179512" y="1412776"/>
            <a:ext cx="813690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1" charset="2"/>
              <a:buChar char="§"/>
            </a:pPr>
            <a:r>
              <a:rPr lang="nl-NL" sz="2400" b="1" dirty="0" smtClean="0">
                <a:solidFill>
                  <a:srgbClr val="FFFF66"/>
                </a:solidFill>
              </a:rPr>
              <a:t>Make </a:t>
            </a:r>
            <a:r>
              <a:rPr lang="nl-NL" sz="2400" b="1" dirty="0">
                <a:solidFill>
                  <a:srgbClr val="FFFF66"/>
                </a:solidFill>
              </a:rPr>
              <a:t>sure tables are properly captioned</a:t>
            </a:r>
          </a:p>
          <a:p>
            <a:pPr>
              <a:lnSpc>
                <a:spcPct val="200000"/>
              </a:lnSpc>
              <a:buFont typeface="Wingdings" pitchFamily="1" charset="2"/>
              <a:buChar char="§"/>
            </a:pPr>
            <a:r>
              <a:rPr lang="nl-NL" sz="2400" b="1" dirty="0">
                <a:solidFill>
                  <a:srgbClr val="FFFF66"/>
                </a:solidFill>
              </a:rPr>
              <a:t> Use tables if data are better tabulated than displayed as a figure</a:t>
            </a:r>
            <a:endParaRPr lang="en-US" sz="2400" b="1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Say what your findings mean , not what you would like them to mean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07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92728" y="228321"/>
            <a:ext cx="7772977" cy="662547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Discussion</a:t>
            </a:r>
          </a:p>
        </p:txBody>
      </p:sp>
      <p:sp>
        <p:nvSpPr>
          <p:cNvPr id="101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716" y="1381125"/>
            <a:ext cx="8819284" cy="5476875"/>
          </a:xfrm>
        </p:spPr>
        <p:txBody>
          <a:bodyPr rIns="82058" bIns="41029">
            <a:normAutofit/>
          </a:bodyPr>
          <a:lstStyle/>
          <a:p>
            <a:pPr lvl="1">
              <a:spcBef>
                <a:spcPct val="35000"/>
              </a:spcBef>
            </a:pPr>
            <a:r>
              <a:rPr lang="en-US" altLang="zh-CN" sz="3200" dirty="0" smtClean="0">
                <a:ea typeface="宋体" pitchFamily="2" charset="-122"/>
              </a:rPr>
              <a:t>How </a:t>
            </a:r>
            <a:r>
              <a:rPr lang="en-US" altLang="zh-CN" sz="3200" dirty="0">
                <a:ea typeface="宋体" pitchFamily="2" charset="-122"/>
              </a:rPr>
              <a:t>do your findings </a:t>
            </a:r>
            <a:r>
              <a:rPr lang="en-US" altLang="zh-CN" sz="3200" dirty="0">
                <a:solidFill>
                  <a:srgbClr val="00685E"/>
                </a:solidFill>
                <a:ea typeface="宋体" pitchFamily="2" charset="-122"/>
              </a:rPr>
              <a:t>compare </a:t>
            </a:r>
          </a:p>
          <a:p>
            <a:pPr lvl="2">
              <a:spcBef>
                <a:spcPct val="35000"/>
              </a:spcBef>
            </a:pPr>
            <a:r>
              <a:rPr lang="en-US" altLang="zh-CN" sz="2800" dirty="0">
                <a:ea typeface="宋体" pitchFamily="2" charset="-122"/>
              </a:rPr>
              <a:t>To the findings of others</a:t>
            </a:r>
          </a:p>
          <a:p>
            <a:pPr lvl="2">
              <a:spcBef>
                <a:spcPct val="35000"/>
              </a:spcBef>
            </a:pPr>
            <a:r>
              <a:rPr lang="en-US" altLang="zh-CN" sz="2800" dirty="0">
                <a:ea typeface="宋体" pitchFamily="2" charset="-122"/>
              </a:rPr>
              <a:t>To expectations based on previous work</a:t>
            </a:r>
            <a:r>
              <a:rPr lang="en-US" altLang="zh-CN" sz="2800" dirty="0" smtClean="0">
                <a:ea typeface="宋体" pitchFamily="2" charset="-122"/>
              </a:rPr>
              <a:t>?</a:t>
            </a:r>
          </a:p>
          <a:p>
            <a:pPr marL="768096" lvl="2" indent="0">
              <a:spcBef>
                <a:spcPct val="35000"/>
              </a:spcBef>
              <a:buNone/>
            </a:pPr>
            <a:endParaRPr lang="en-US" altLang="zh-CN" sz="2800" dirty="0">
              <a:ea typeface="宋体" pitchFamily="2" charset="-122"/>
            </a:endParaRPr>
          </a:p>
          <a:p>
            <a:pPr lvl="1">
              <a:lnSpc>
                <a:spcPct val="100000"/>
              </a:lnSpc>
              <a:spcBef>
                <a:spcPct val="35000"/>
              </a:spcBef>
            </a:pPr>
            <a:r>
              <a:rPr lang="en-US" altLang="zh-CN" sz="3200" dirty="0">
                <a:ea typeface="宋体" pitchFamily="2" charset="-122"/>
              </a:rPr>
              <a:t>Are there any theoretical/practical </a:t>
            </a:r>
            <a:r>
              <a:rPr lang="en-US" altLang="zh-CN" sz="3200" dirty="0">
                <a:solidFill>
                  <a:srgbClr val="00685E"/>
                </a:solidFill>
                <a:ea typeface="宋体" pitchFamily="2" charset="-122"/>
              </a:rPr>
              <a:t>implications</a:t>
            </a:r>
            <a:r>
              <a:rPr lang="en-US" altLang="zh-CN" sz="3200" dirty="0">
                <a:ea typeface="宋体" pitchFamily="2" charset="-122"/>
              </a:rPr>
              <a:t> of your work?</a:t>
            </a:r>
          </a:p>
        </p:txBody>
      </p:sp>
      <p:sp>
        <p:nvSpPr>
          <p:cNvPr id="1016836" name="Rectangle 4"/>
          <p:cNvSpPr>
            <a:spLocks noChangeArrowheads="1"/>
          </p:cNvSpPr>
          <p:nvPr/>
        </p:nvSpPr>
        <p:spPr bwMode="auto">
          <a:xfrm>
            <a:off x="4901045" y="6561044"/>
            <a:ext cx="4242955" cy="296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http://www.biochem.arizona.edu/marc/Sci-Writing.pdf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1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1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1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683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unethical to conduct a study and not report a findings </a:t>
            </a:r>
          </a:p>
          <a:p>
            <a:r>
              <a:rPr lang="en-US" dirty="0" smtClean="0"/>
              <a:t>You want to progress scientific through or improve health outcomes </a:t>
            </a:r>
          </a:p>
          <a:p>
            <a:r>
              <a:rPr lang="en-US" dirty="0" smtClean="0"/>
              <a:t>You want to give credibility to your research team</a:t>
            </a:r>
          </a:p>
          <a:p>
            <a:r>
              <a:rPr lang="en-US" dirty="0" smtClean="0"/>
              <a:t>You will improve your chance of promotion</a:t>
            </a:r>
          </a:p>
          <a:p>
            <a:r>
              <a:rPr lang="en-US" dirty="0" smtClean="0"/>
              <a:t>You are more likely to obtain research grant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160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first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The result from this study showed that…..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purpose of this study was to…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Our result indicate that…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918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Discussion: second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strength and limitation of your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689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paragraphs: 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your results in the light of other studies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403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summary…..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06035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Never finish discussion with</a:t>
            </a:r>
            <a:br>
              <a:rPr lang="en-US" dirty="0"/>
            </a:b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studies are needed….</a:t>
            </a:r>
          </a:p>
          <a:p>
            <a:r>
              <a:rPr lang="en-US" dirty="0" smtClean="0"/>
              <a:t>We are now investigating whether…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91805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019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1143000" y="533400"/>
            <a:ext cx="6248400" cy="1108075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CONCLUDING PARAGRAPH OF </a:t>
            </a:r>
          </a:p>
          <a:p>
            <a:pPr algn="ctr">
              <a:spcBef>
                <a:spcPct val="20000"/>
              </a:spcBef>
            </a:pPr>
            <a:r>
              <a:rPr 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MANUSCRIPT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381000" y="2286000"/>
            <a:ext cx="83058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buSzPct val="80000"/>
              <a:buFont typeface="Wingdings" pitchFamily="1" charset="2"/>
              <a:buNone/>
            </a:pPr>
            <a:r>
              <a:rPr lang="en-US" sz="2400" b="1" dirty="0">
                <a:solidFill>
                  <a:srgbClr val="00FF00"/>
                </a:solidFill>
              </a:rPr>
              <a:t>Functions of concluding paragraphs are: 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To make last effort to convince the reader 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To suggest larger implications that the evidence has been presented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To provide a satisfying sense of </a:t>
            </a:r>
            <a:r>
              <a:rPr lang="en-US" sz="2400" b="1" dirty="0" smtClean="0">
                <a:solidFill>
                  <a:srgbClr val="FFFF00"/>
                </a:solidFill>
              </a:rPr>
              <a:t>closure</a:t>
            </a:r>
          </a:p>
          <a:p>
            <a:pPr algn="justLow">
              <a:buSzPct val="80000"/>
            </a:pPr>
            <a:r>
              <a:rPr lang="en-US" sz="2400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54693" name="Line 5"/>
          <p:cNvSpPr>
            <a:spLocks noChangeShapeType="1"/>
          </p:cNvSpPr>
          <p:nvPr/>
        </p:nvSpPr>
        <p:spPr bwMode="auto">
          <a:xfrm>
            <a:off x="1219200" y="1752600"/>
            <a:ext cx="601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54694" name="Line 6"/>
          <p:cNvSpPr>
            <a:spLocks noChangeShapeType="1"/>
          </p:cNvSpPr>
          <p:nvPr/>
        </p:nvSpPr>
        <p:spPr bwMode="auto">
          <a:xfrm>
            <a:off x="1219200" y="1828800"/>
            <a:ext cx="601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/>
          <p:cNvSpPr>
            <a:spLocks noChangeArrowheads="1"/>
          </p:cNvSpPr>
          <p:nvPr/>
        </p:nvSpPr>
        <p:spPr bwMode="auto">
          <a:xfrm>
            <a:off x="1371600" y="381000"/>
            <a:ext cx="58674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SUGGESTIONS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97379" name="Rectangle 3"/>
          <p:cNvSpPr>
            <a:spLocks noChangeArrowheads="1"/>
          </p:cNvSpPr>
          <p:nvPr/>
        </p:nvSpPr>
        <p:spPr bwMode="auto">
          <a:xfrm>
            <a:off x="357158" y="1857364"/>
            <a:ext cx="8229600" cy="4549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Strictly follow the format of the journal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Incomplete style irritates the reviewers &amp; editors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Wrong reference style suggests that another journal previously rejected the manuscript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Always use the Harvard system (Smith, 2005) for references and convert to the style of selected journal in the final draft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997380" name="Line 4"/>
          <p:cNvSpPr>
            <a:spLocks noChangeShapeType="1"/>
          </p:cNvSpPr>
          <p:nvPr/>
        </p:nvSpPr>
        <p:spPr bwMode="auto">
          <a:xfrm>
            <a:off x="1371600" y="1066800"/>
            <a:ext cx="5791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7381" name="Line 5"/>
          <p:cNvSpPr>
            <a:spLocks noChangeShapeType="1"/>
          </p:cNvSpPr>
          <p:nvPr/>
        </p:nvSpPr>
        <p:spPr bwMode="auto">
          <a:xfrm>
            <a:off x="1295400" y="1143000"/>
            <a:ext cx="5791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6" name="Rectangle 2"/>
          <p:cNvSpPr>
            <a:spLocks noChangeArrowheads="1"/>
          </p:cNvSpPr>
          <p:nvPr/>
        </p:nvSpPr>
        <p:spPr bwMode="auto">
          <a:xfrm>
            <a:off x="1981200" y="533400"/>
            <a:ext cx="47244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AVOID REPETITION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99427" name="Rectangle 3"/>
          <p:cNvSpPr>
            <a:spLocks noChangeArrowheads="1"/>
          </p:cNvSpPr>
          <p:nvPr/>
        </p:nvSpPr>
        <p:spPr bwMode="auto">
          <a:xfrm>
            <a:off x="762000" y="1676400"/>
            <a:ext cx="6934200" cy="328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buFont typeface="Wingdings" pitchFamily="1" charset="2"/>
              <a:buNone/>
            </a:pPr>
            <a:r>
              <a:rPr lang="en-US" sz="2800" b="1" dirty="0">
                <a:solidFill>
                  <a:srgbClr val="FF3300"/>
                </a:solidFill>
              </a:rPr>
              <a:t>Do not……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Disclose your results in the introduction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Repeat the introduction in discussion</a:t>
            </a:r>
          </a:p>
          <a:p>
            <a:pPr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Repeat the results in tables and figures</a:t>
            </a:r>
          </a:p>
          <a:p>
            <a:pPr algn="justLow">
              <a:buSzPct val="80000"/>
              <a:buFont typeface="Wingdings" pitchFamily="1" charset="2"/>
              <a:buNone/>
            </a:pPr>
            <a:endParaRPr lang="en-US" sz="2800" b="1" dirty="0">
              <a:solidFill>
                <a:srgbClr val="00FF00"/>
              </a:solidFill>
            </a:endParaRPr>
          </a:p>
        </p:txBody>
      </p:sp>
      <p:sp>
        <p:nvSpPr>
          <p:cNvPr id="999428" name="Line 4"/>
          <p:cNvSpPr>
            <a:spLocks noChangeShapeType="1"/>
          </p:cNvSpPr>
          <p:nvPr/>
        </p:nvSpPr>
        <p:spPr bwMode="auto">
          <a:xfrm>
            <a:off x="2133600" y="1219200"/>
            <a:ext cx="449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9429" name="Line 5"/>
          <p:cNvSpPr>
            <a:spLocks noChangeShapeType="1"/>
          </p:cNvSpPr>
          <p:nvPr/>
        </p:nvSpPr>
        <p:spPr bwMode="auto">
          <a:xfrm>
            <a:off x="2133600" y="1295400"/>
            <a:ext cx="449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style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ChangeArrowheads="1"/>
          </p:cNvSpPr>
          <p:nvPr/>
        </p:nvSpPr>
        <p:spPr bwMode="auto">
          <a:xfrm>
            <a:off x="1219200" y="228600"/>
            <a:ext cx="57150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SCIENTISTS PUBLISH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52675" name="Rectangle 3"/>
          <p:cNvSpPr>
            <a:spLocks noChangeArrowheads="1"/>
          </p:cNvSpPr>
          <p:nvPr/>
        </p:nvSpPr>
        <p:spPr bwMode="auto">
          <a:xfrm>
            <a:off x="4211960" y="5661248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 dirty="0">
                <a:solidFill>
                  <a:srgbClr val="FFFF00"/>
                </a:solidFill>
              </a:rPr>
              <a:t>Edwin &amp; </a:t>
            </a:r>
            <a:r>
              <a:rPr lang="en-US" sz="2000" b="1" i="1" dirty="0" err="1">
                <a:solidFill>
                  <a:srgbClr val="FFFF00"/>
                </a:solidFill>
              </a:rPr>
              <a:t>Vanora</a:t>
            </a:r>
            <a:r>
              <a:rPr lang="en-US" sz="2000" b="1" i="1" dirty="0">
                <a:solidFill>
                  <a:srgbClr val="FFFF00"/>
                </a:solidFill>
              </a:rPr>
              <a:t>, 2002; Jonathan, 2004</a:t>
            </a:r>
            <a:endParaRPr lang="en-US" dirty="0"/>
          </a:p>
        </p:txBody>
      </p:sp>
      <p:sp>
        <p:nvSpPr>
          <p:cNvPr id="1052676" name="Rectangle 4"/>
          <p:cNvSpPr>
            <a:spLocks noChangeArrowheads="1"/>
          </p:cNvSpPr>
          <p:nvPr/>
        </p:nvSpPr>
        <p:spPr bwMode="auto">
          <a:xfrm>
            <a:off x="381000" y="1447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2800" b="1" dirty="0">
                <a:solidFill>
                  <a:srgbClr val="FFFF00"/>
                </a:solidFill>
              </a:rPr>
              <a:t>No publication…………. No project</a:t>
            </a:r>
          </a:p>
          <a:p>
            <a:pPr algn="just">
              <a:spcBef>
                <a:spcPct val="20000"/>
              </a:spcBef>
            </a:pPr>
            <a:endParaRPr lang="en-US" sz="2800" b="1" dirty="0">
              <a:solidFill>
                <a:srgbClr val="FFFF00"/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en-US" sz="2800" b="1" dirty="0">
                <a:solidFill>
                  <a:srgbClr val="FFFF00"/>
                </a:solidFill>
              </a:rPr>
              <a:t>No publication………….No funding</a:t>
            </a:r>
          </a:p>
          <a:p>
            <a:pPr algn="just">
              <a:spcBef>
                <a:spcPct val="20000"/>
              </a:spcBef>
            </a:pPr>
            <a:endParaRPr lang="en-US" sz="2800" b="1" dirty="0">
              <a:solidFill>
                <a:srgbClr val="FFFF00"/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en-US" sz="2800" b="1" dirty="0">
                <a:solidFill>
                  <a:srgbClr val="FFFF00"/>
                </a:solidFill>
              </a:rPr>
              <a:t>No publication…………No promotion</a:t>
            </a:r>
          </a:p>
          <a:p>
            <a:pPr algn="justLow">
              <a:spcBef>
                <a:spcPct val="20000"/>
              </a:spcBef>
            </a:pPr>
            <a:endParaRPr lang="en-US" sz="2800" b="1" dirty="0">
              <a:solidFill>
                <a:srgbClr val="FFFF00"/>
              </a:solidFill>
            </a:endParaRPr>
          </a:p>
          <a:p>
            <a:pPr algn="justLow">
              <a:spcBef>
                <a:spcPct val="20000"/>
              </a:spcBef>
            </a:pPr>
            <a:r>
              <a:rPr lang="en-US" sz="2800" b="1" dirty="0">
                <a:solidFill>
                  <a:srgbClr val="FFFF00"/>
                </a:solidFill>
              </a:rPr>
              <a:t>No publication …….</a:t>
            </a:r>
            <a:r>
              <a:rPr lang="en-US" sz="2800" b="1" dirty="0">
                <a:solidFill>
                  <a:srgbClr val="FF3300"/>
                </a:solidFill>
              </a:rPr>
              <a:t>Scientific &amp; academic death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052678" name="Line 6"/>
          <p:cNvSpPr>
            <a:spLocks noChangeShapeType="1"/>
          </p:cNvSpPr>
          <p:nvPr/>
        </p:nvSpPr>
        <p:spPr bwMode="auto">
          <a:xfrm flipV="1">
            <a:off x="1219200" y="914400"/>
            <a:ext cx="571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52679" name="Line 7"/>
          <p:cNvSpPr>
            <a:spLocks noChangeShapeType="1"/>
          </p:cNvSpPr>
          <p:nvPr/>
        </p:nvSpPr>
        <p:spPr bwMode="auto">
          <a:xfrm flipV="1">
            <a:off x="1219200" y="990600"/>
            <a:ext cx="571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sz="4800">
                <a:solidFill>
                  <a:srgbClr val="EAEAEA"/>
                </a:solidFill>
                <a:latin typeface="Times New Roman" pitchFamily="18" charset="0"/>
              </a:rPr>
              <a:t>Writing the manuscript</a:t>
            </a:r>
            <a:endParaRPr lang="en-GB" sz="480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1428736"/>
            <a:ext cx="6400800" cy="3224400"/>
          </a:xfrm>
        </p:spPr>
        <p:txBody>
          <a:bodyPr/>
          <a:lstStyle/>
          <a:p>
            <a:pPr algn="l"/>
            <a:r>
              <a:rPr lang="en-US" sz="4800" dirty="0">
                <a:solidFill>
                  <a:schemeClr val="tx1"/>
                </a:solidFill>
                <a:latin typeface="Times New Roman" pitchFamily="18" charset="0"/>
              </a:rPr>
              <a:t>The hardest part is getting started.</a:t>
            </a:r>
            <a:endParaRPr lang="en-GB" sz="4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9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Why can’t I get started writing?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93187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82000" cy="5181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The easiest thing to do on earth is not write.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(William Goldman)</a:t>
            </a:r>
          </a:p>
          <a:p>
            <a:pPr eaLnBrk="1" hangingPunct="1">
              <a:defRPr/>
            </a:pPr>
            <a:r>
              <a:rPr lang="en-US" sz="2400" dirty="0" smtClean="0"/>
              <a:t>"One of the most difficult things is the first paragraph. I have spent many months on a first paragraph, and once I get it, the rest just comes out very easily."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(Gabriel Garcia Marquez)</a:t>
            </a:r>
          </a:p>
          <a:p>
            <a:pPr eaLnBrk="1" hangingPunct="1">
              <a:defRPr/>
            </a:pPr>
            <a:r>
              <a:rPr lang="en-US" sz="2400" dirty="0" smtClean="0"/>
              <a:t>"The secret of getting ahead is getting started. The secret of getting started is breaking your complex overwhelming tasks into small manageable tasks, and then starting on the first one."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(Mark Twain) </a:t>
            </a:r>
          </a:p>
        </p:txBody>
      </p:sp>
      <p:sp>
        <p:nvSpPr>
          <p:cNvPr id="93191" name="Rectangle 1031"/>
          <p:cNvSpPr>
            <a:spLocks noChangeArrowheads="1"/>
          </p:cNvSpPr>
          <p:nvPr/>
        </p:nvSpPr>
        <p:spPr bwMode="auto">
          <a:xfrm>
            <a:off x="533400" y="4267200"/>
            <a:ext cx="7848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1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1" charset="0"/>
              </a:rPr>
              <a:t/>
            </a:r>
            <a:b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1" charset="0"/>
              </a:rPr>
            </a:b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686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5909"/>
            <a:ext cx="9144000" cy="662547"/>
          </a:xfrm>
        </p:spPr>
        <p:txBody>
          <a:bodyPr tIns="41029" bIns="41029">
            <a:normAutofit fontScale="90000"/>
          </a:bodyPr>
          <a:lstStyle/>
          <a:p>
            <a:r>
              <a:rPr lang="en-US" altLang="zh-CN">
                <a:ea typeface="宋体" pitchFamily="2" charset="-122"/>
              </a:rPr>
              <a:t>Use of tense 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18397"/>
            <a:ext cx="8579715" cy="5339603"/>
          </a:xfrm>
        </p:spPr>
        <p:txBody>
          <a:bodyPr rIns="82058" bIns="41029"/>
          <a:lstStyle/>
          <a:p>
            <a:pPr>
              <a:lnSpc>
                <a:spcPct val="80000"/>
              </a:lnSpc>
            </a:pPr>
            <a:r>
              <a:rPr lang="en-US" altLang="zh-CN" sz="3100" dirty="0">
                <a:ea typeface="宋体" pitchFamily="2" charset="-122"/>
              </a:rPr>
              <a:t>Verb tense</a:t>
            </a:r>
          </a:p>
          <a:p>
            <a:pPr lvl="1">
              <a:lnSpc>
                <a:spcPct val="80000"/>
              </a:lnSpc>
            </a:pPr>
            <a:r>
              <a:rPr lang="en-US" altLang="zh-CN" sz="2300" i="1" dirty="0">
                <a:ea typeface="宋体" pitchFamily="2" charset="-122"/>
              </a:rPr>
              <a:t>All</a:t>
            </a:r>
            <a:r>
              <a:rPr lang="en-US" altLang="zh-CN" sz="2300" dirty="0">
                <a:ea typeface="宋体" pitchFamily="2" charset="-122"/>
              </a:rPr>
              <a:t> formal technical writing uses the past tense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>
                <a:ea typeface="宋体" pitchFamily="2" charset="-122"/>
              </a:rPr>
              <a:t>Describing methods and results </a:t>
            </a:r>
          </a:p>
          <a:p>
            <a:pPr lvl="1">
              <a:lnSpc>
                <a:spcPct val="80000"/>
              </a:lnSpc>
            </a:pPr>
            <a:r>
              <a:rPr lang="en-US" altLang="zh-CN" sz="2300" dirty="0">
                <a:ea typeface="宋体" pitchFamily="2" charset="-122"/>
              </a:rPr>
              <a:t>Use present tense for things that are true when the author </a:t>
            </a:r>
            <a:r>
              <a:rPr lang="en-US" altLang="zh-CN" sz="2300" i="1" dirty="0">
                <a:ea typeface="宋体" pitchFamily="2" charset="-122"/>
              </a:rPr>
              <a:t>writes</a:t>
            </a:r>
            <a:r>
              <a:rPr lang="en-US" altLang="zh-CN" sz="2300" dirty="0">
                <a:ea typeface="宋体" pitchFamily="2" charset="-122"/>
              </a:rPr>
              <a:t> about them and will still be true in the future when the text is </a:t>
            </a:r>
            <a:r>
              <a:rPr lang="en-US" altLang="zh-CN" sz="2300" i="1" dirty="0">
                <a:ea typeface="宋体" pitchFamily="2" charset="-122"/>
              </a:rPr>
              <a:t>read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>
                <a:ea typeface="宋体" pitchFamily="2" charset="-122"/>
              </a:rPr>
              <a:t>Published information or accepted facts</a:t>
            </a:r>
          </a:p>
          <a:p>
            <a:pPr lvl="3">
              <a:lnSpc>
                <a:spcPct val="80000"/>
              </a:lnSpc>
            </a:pPr>
            <a:r>
              <a:rPr lang="en-US" altLang="zh-CN" sz="1700" dirty="0">
                <a:ea typeface="宋体" pitchFamily="2" charset="-122"/>
              </a:rPr>
              <a:t>Background information presented in the Introduction</a:t>
            </a:r>
          </a:p>
          <a:p>
            <a:pPr lvl="3">
              <a:lnSpc>
                <a:spcPct val="80000"/>
              </a:lnSpc>
            </a:pPr>
            <a:r>
              <a:rPr lang="en-US" altLang="zh-CN" sz="1700" dirty="0">
                <a:ea typeface="宋体" pitchFamily="2" charset="-122"/>
              </a:rPr>
              <a:t>Discuss your results and conclusions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zh-CN" sz="3100" dirty="0">
                <a:ea typeface="宋体" pitchFamily="2" charset="-122"/>
              </a:rPr>
              <a:t>Use of past tense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Tx/>
              <a:buFont typeface="Symbol" pitchFamily="18" charset="2"/>
              <a:buAutoNum type="arabicPeriod"/>
            </a:pPr>
            <a:r>
              <a:rPr lang="en-US" altLang="zh-CN" sz="2200" dirty="0">
                <a:ea typeface="宋体" pitchFamily="2" charset="-122"/>
              </a:rPr>
              <a:t>Abstract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Tx/>
              <a:buFont typeface="Symbol" pitchFamily="18" charset="2"/>
              <a:buAutoNum type="arabicPeriod"/>
            </a:pPr>
            <a:r>
              <a:rPr lang="en-US" altLang="zh-CN" sz="2200" dirty="0">
                <a:ea typeface="宋体" pitchFamily="2" charset="-122"/>
              </a:rPr>
              <a:t>Materials and Methods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Tx/>
              <a:buFont typeface="Symbol" pitchFamily="18" charset="2"/>
              <a:buAutoNum type="arabicPeriod"/>
            </a:pPr>
            <a:r>
              <a:rPr lang="en-US" altLang="zh-CN" sz="2200" dirty="0">
                <a:ea typeface="宋体" pitchFamily="2" charset="-122"/>
              </a:rPr>
              <a:t>Results sections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Tx/>
              <a:buFont typeface="Symbol" pitchFamily="18" charset="2"/>
              <a:buAutoNum type="arabicPeriod"/>
            </a:pPr>
            <a:r>
              <a:rPr lang="en-US" altLang="zh-CN" sz="2200" dirty="0">
                <a:ea typeface="宋体" pitchFamily="2" charset="-122"/>
              </a:rPr>
              <a:t>Introduction and Discussion sections when referring to your experiment</a:t>
            </a:r>
            <a:r>
              <a:rPr lang="en-US" altLang="zh-CN" sz="2300" dirty="0">
                <a:ea typeface="宋体" pitchFamily="2" charset="-122"/>
              </a:rPr>
              <a:t> </a:t>
            </a:r>
          </a:p>
        </p:txBody>
      </p:sp>
      <p:sp>
        <p:nvSpPr>
          <p:cNvPr id="1038340" name="Rectangle 4"/>
          <p:cNvSpPr>
            <a:spLocks noChangeArrowheads="1"/>
          </p:cNvSpPr>
          <p:nvPr/>
        </p:nvSpPr>
        <p:spPr bwMode="auto">
          <a:xfrm>
            <a:off x="6832023" y="6561044"/>
            <a:ext cx="2341699" cy="2983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r>
              <a:rPr lang="en-US" altLang="zh-CN" sz="1400" dirty="0">
                <a:ea typeface="宋体" pitchFamily="2" charset="-122"/>
              </a:rPr>
              <a:t>http://www.rbs0.com/tw.htm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339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>
                <a:solidFill>
                  <a:srgbClr val="DDDDDD"/>
                </a:solidFill>
                <a:latin typeface="Times New Roman" pitchFamily="18" charset="0"/>
              </a:rPr>
              <a:t>Words and expressions to avoid</a:t>
            </a:r>
            <a:endParaRPr lang="en-GB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8662" y="1571612"/>
            <a:ext cx="7629525" cy="3886200"/>
          </a:xfrm>
        </p:spPr>
        <p:txBody>
          <a:bodyPr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1800" dirty="0">
                <a:solidFill>
                  <a:srgbClr val="FFFF00"/>
                </a:solidFill>
                <a:latin typeface="Times New Roman" pitchFamily="18" charset="0"/>
              </a:rPr>
              <a:t>Jargon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				</a:t>
            </a:r>
            <a:r>
              <a:rPr lang="en-US" sz="1800" dirty="0">
                <a:solidFill>
                  <a:srgbClr val="FFFF00"/>
                </a:solidFill>
                <a:latin typeface="Times New Roman" pitchFamily="18" charset="0"/>
              </a:rPr>
              <a:t>Preferred use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a considerable amount of			much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on account of				because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a number of				several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Referred to as				called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In a number of cases			some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Has the capacity to				can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It is clear that				clearly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It is apparent that				apparently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Employ					use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	Fabricate					make</a:t>
            </a:r>
          </a:p>
          <a:p>
            <a:pPr algn="l"/>
            <a:endParaRPr lang="en-GB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4508500" y="6169025"/>
            <a:ext cx="44799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i="1">
                <a:solidFill>
                  <a:srgbClr val="DDDDDD"/>
                </a:solidFill>
              </a:rPr>
              <a:t>Day, RA. “How to write and publish a scientific paper,” 5th edition, Oryx Press, 1998.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899592" y="2348880"/>
            <a:ext cx="7258050" cy="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0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0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000" fill="hold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0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folHlink"/>
                </a:solidFill>
              </a:rPr>
              <a:t>Avoiding Verbosity</a:t>
            </a:r>
            <a:br>
              <a:rPr lang="en-US" smtClean="0">
                <a:solidFill>
                  <a:schemeClr val="folHlink"/>
                </a:solidFill>
              </a:rPr>
            </a:br>
            <a:endParaRPr lang="en-US" sz="1400" smtClean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628800"/>
            <a:ext cx="4267200" cy="4525963"/>
          </a:xfrm>
        </p:spPr>
        <p:txBody>
          <a:bodyPr/>
          <a:lstStyle/>
          <a:p>
            <a:pPr eaLnBrk="1" hangingPunct="1">
              <a:buFont typeface="Wingdings" pitchFamily="1" charset="2"/>
              <a:buNone/>
              <a:defRPr/>
            </a:pPr>
            <a:r>
              <a:rPr lang="en-US" sz="2400" b="1" u="sng" dirty="0" smtClean="0"/>
              <a:t>INSTEAD OF:</a:t>
            </a:r>
          </a:p>
          <a:p>
            <a:pPr eaLnBrk="1" hangingPunct="1">
              <a:defRPr/>
            </a:pPr>
            <a:r>
              <a:rPr lang="en-US" sz="2400" dirty="0" smtClean="0"/>
              <a:t>At this time</a:t>
            </a:r>
          </a:p>
          <a:p>
            <a:pPr eaLnBrk="1" hangingPunct="1">
              <a:defRPr/>
            </a:pPr>
            <a:r>
              <a:rPr lang="en-US" sz="2400" dirty="0" smtClean="0"/>
              <a:t>At the conclusion of</a:t>
            </a:r>
          </a:p>
          <a:p>
            <a:pPr eaLnBrk="1" hangingPunct="1">
              <a:defRPr/>
            </a:pPr>
            <a:r>
              <a:rPr lang="en-US" sz="2400" dirty="0" smtClean="0"/>
              <a:t>In only a small number of cases</a:t>
            </a:r>
          </a:p>
          <a:p>
            <a:pPr eaLnBrk="1" hangingPunct="1">
              <a:defRPr/>
            </a:pPr>
            <a:r>
              <a:rPr lang="en-US" sz="2400" dirty="0" smtClean="0"/>
              <a:t>In light of the fact that</a:t>
            </a:r>
          </a:p>
          <a:p>
            <a:pPr eaLnBrk="1" hangingPunct="1">
              <a:defRPr/>
            </a:pPr>
            <a:r>
              <a:rPr lang="en-US" sz="2400" dirty="0" smtClean="0"/>
              <a:t>In the event that</a:t>
            </a:r>
          </a:p>
          <a:p>
            <a:pPr eaLnBrk="1" hangingPunct="1">
              <a:defRPr/>
            </a:pPr>
            <a:r>
              <a:rPr lang="en-US" sz="2400" dirty="0" smtClean="0"/>
              <a:t>In the not too distant future</a:t>
            </a:r>
          </a:p>
          <a:p>
            <a:pPr eaLnBrk="1" hangingPunct="1">
              <a:defRPr/>
            </a:pPr>
            <a:r>
              <a:rPr lang="en-US" sz="2400" dirty="0" smtClean="0"/>
              <a:t>Has the capability to</a:t>
            </a:r>
          </a:p>
          <a:p>
            <a:pPr eaLnBrk="1" hangingPunct="1">
              <a:defRPr/>
            </a:pPr>
            <a:r>
              <a:rPr lang="en-US" sz="2400" dirty="0" smtClean="0"/>
              <a:t>In close proximity to	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600200"/>
            <a:ext cx="4038600" cy="452596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1" charset="2"/>
              <a:buNone/>
              <a:defRPr/>
            </a:pPr>
            <a:r>
              <a:rPr lang="en-US" sz="2400" b="1" u="sng" dirty="0" smtClean="0"/>
              <a:t>CONSIDER: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Now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After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Rarely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Because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If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Soon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Can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400" dirty="0" smtClean="0"/>
              <a:t>Near</a:t>
            </a:r>
          </a:p>
        </p:txBody>
      </p:sp>
    </p:spTree>
    <p:extLst>
      <p:ext uri="{BB962C8B-B14F-4D97-AF65-F5344CB8AC3E}">
        <p14:creationId xmlns:p14="http://schemas.microsoft.com/office/powerpoint/2010/main" val="205997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69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8349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ChangeArrowheads="1"/>
          </p:cNvSpPr>
          <p:nvPr/>
        </p:nvSpPr>
        <p:spPr bwMode="auto">
          <a:xfrm>
            <a:off x="1143000" y="533400"/>
            <a:ext cx="5486400" cy="558800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MANUSCRIPT SUBMISSION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951299" name="Rectangle 3"/>
          <p:cNvSpPr>
            <a:spLocks noChangeArrowheads="1"/>
          </p:cNvSpPr>
          <p:nvPr/>
        </p:nvSpPr>
        <p:spPr bwMode="auto">
          <a:xfrm>
            <a:off x="838200" y="2081249"/>
            <a:ext cx="7543800" cy="199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lvl="1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 Online / Email / Postal services</a:t>
            </a:r>
          </a:p>
          <a:p>
            <a:pPr lvl="1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 Polite covering letter </a:t>
            </a:r>
          </a:p>
          <a:p>
            <a:pPr lvl="1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 Appreciate the prestige of the journal </a:t>
            </a:r>
          </a:p>
        </p:txBody>
      </p:sp>
      <p:pic>
        <p:nvPicPr>
          <p:cNvPr id="951300" name="Picture 4" descr="CAZN9ZU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228600"/>
            <a:ext cx="990600" cy="1143000"/>
          </a:xfrm>
          <a:prstGeom prst="rect">
            <a:avLst/>
          </a:prstGeom>
          <a:noFill/>
        </p:spPr>
      </p:pic>
      <p:sp>
        <p:nvSpPr>
          <p:cNvPr id="951301" name="Line 5"/>
          <p:cNvSpPr>
            <a:spLocks noChangeShapeType="1"/>
          </p:cNvSpPr>
          <p:nvPr/>
        </p:nvSpPr>
        <p:spPr bwMode="auto">
          <a:xfrm>
            <a:off x="1219200" y="1143000"/>
            <a:ext cx="533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1302" name="Line 6"/>
          <p:cNvSpPr>
            <a:spLocks noChangeShapeType="1"/>
          </p:cNvSpPr>
          <p:nvPr/>
        </p:nvSpPr>
        <p:spPr bwMode="auto">
          <a:xfrm>
            <a:off x="1219200" y="1219200"/>
            <a:ext cx="533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sz="4800">
                <a:solidFill>
                  <a:srgbClr val="DDDDDD"/>
                </a:solidFill>
                <a:latin typeface="Times New Roman" pitchFamily="18" charset="0"/>
              </a:rPr>
              <a:t>Submission</a:t>
            </a:r>
            <a:endParaRPr lang="en-GB" sz="4800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057400"/>
            <a:ext cx="6400800" cy="2595736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Read instructions carefully</a:t>
            </a:r>
          </a:p>
          <a:p>
            <a:pPr marL="609600" indent="-609600" algn="l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Fill out all necessary forms</a:t>
            </a:r>
          </a:p>
          <a:p>
            <a:pPr marL="609600" indent="-609600"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</a:rPr>
              <a:t>Copyright transfer</a:t>
            </a:r>
          </a:p>
          <a:p>
            <a:pPr marL="609600" indent="-609600"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</a:rPr>
              <a:t>	Conflict of interest</a:t>
            </a:r>
          </a:p>
          <a:p>
            <a:pPr marL="609600" indent="-609600" algn="l">
              <a:buFontTx/>
              <a:buAutoNum type="arabicPeriod" startAt="3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Write cover letter (suggest reviewers)</a:t>
            </a:r>
          </a:p>
          <a:p>
            <a:pPr marL="609600" indent="-609600" algn="l">
              <a:buFontTx/>
              <a:buAutoNum type="arabicPeriod" startAt="3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Confirm receipt after 6 weeks</a:t>
            </a:r>
          </a:p>
          <a:p>
            <a:pPr marL="609600" indent="-609600" algn="l">
              <a:buFontTx/>
              <a:buAutoNum type="arabicPeriod"/>
            </a:pPr>
            <a:endParaRPr lang="en-GB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20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ChangeArrowheads="1"/>
          </p:cNvSpPr>
          <p:nvPr/>
        </p:nvSpPr>
        <p:spPr bwMode="auto">
          <a:xfrm>
            <a:off x="1143000" y="533400"/>
            <a:ext cx="5715000" cy="711200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4000" b="1">
                <a:solidFill>
                  <a:srgbClr val="FFFFFF"/>
                </a:solidFill>
              </a:rPr>
              <a:t>EDITORIAL OFFICE</a:t>
            </a:r>
          </a:p>
        </p:txBody>
      </p:sp>
      <p:sp>
        <p:nvSpPr>
          <p:cNvPr id="955395" name="AutoShape 3"/>
          <p:cNvSpPr>
            <a:spLocks noChangeArrowheads="1"/>
          </p:cNvSpPr>
          <p:nvPr/>
        </p:nvSpPr>
        <p:spPr bwMode="auto">
          <a:xfrm rot="192978" flipV="1">
            <a:off x="304800" y="2057400"/>
            <a:ext cx="1219200" cy="3505200"/>
          </a:xfrm>
          <a:prstGeom prst="curvedRightArrow">
            <a:avLst>
              <a:gd name="adj1" fmla="val 57686"/>
              <a:gd name="adj2" fmla="val 115000"/>
              <a:gd name="adj3" fmla="val 2840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justLow">
              <a:spcBef>
                <a:spcPct val="0"/>
              </a:spcBef>
            </a:pPr>
            <a:endParaRPr lang="en-US" sz="4000"/>
          </a:p>
        </p:txBody>
      </p:sp>
      <p:sp>
        <p:nvSpPr>
          <p:cNvPr id="955396" name="AutoShape 4"/>
          <p:cNvSpPr>
            <a:spLocks noChangeArrowheads="1"/>
          </p:cNvSpPr>
          <p:nvPr/>
        </p:nvSpPr>
        <p:spPr bwMode="auto">
          <a:xfrm rot="-362191">
            <a:off x="7315200" y="2971800"/>
            <a:ext cx="1295400" cy="1828800"/>
          </a:xfrm>
          <a:prstGeom prst="curvedLeftArrow">
            <a:avLst>
              <a:gd name="adj1" fmla="val 28235"/>
              <a:gd name="adj2" fmla="val 56471"/>
              <a:gd name="adj3" fmla="val 333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955397" name="Rectangle 5"/>
          <p:cNvSpPr>
            <a:spLocks noChangeArrowheads="1"/>
          </p:cNvSpPr>
          <p:nvPr/>
        </p:nvSpPr>
        <p:spPr bwMode="auto">
          <a:xfrm>
            <a:off x="1423988" y="1828800"/>
            <a:ext cx="2309812" cy="369332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dirty="0" smtClean="0">
                <a:solidFill>
                  <a:srgbClr val="FFFFFF"/>
                </a:solidFill>
              </a:rPr>
              <a:t>Submission.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55398" name="Rectangle 6"/>
          <p:cNvSpPr>
            <a:spLocks noChangeArrowheads="1"/>
          </p:cNvSpPr>
          <p:nvPr/>
        </p:nvSpPr>
        <p:spPr bwMode="auto">
          <a:xfrm>
            <a:off x="4375150" y="3068638"/>
            <a:ext cx="2406650" cy="588962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FFFF"/>
                </a:solidFill>
              </a:rPr>
              <a:t> Peer Rev. </a:t>
            </a:r>
          </a:p>
        </p:txBody>
      </p:sp>
      <p:sp>
        <p:nvSpPr>
          <p:cNvPr id="955401" name="Rectangle 9"/>
          <p:cNvSpPr>
            <a:spLocks noChangeArrowheads="1"/>
          </p:cNvSpPr>
          <p:nvPr/>
        </p:nvSpPr>
        <p:spPr bwMode="auto">
          <a:xfrm>
            <a:off x="4138613" y="4267200"/>
            <a:ext cx="3176587" cy="588963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b="1">
                <a:solidFill>
                  <a:srgbClr val="FFFFFF"/>
                </a:solidFill>
              </a:rPr>
              <a:t>Reply. Ed off.</a:t>
            </a:r>
          </a:p>
        </p:txBody>
      </p:sp>
      <p:sp>
        <p:nvSpPr>
          <p:cNvPr id="955404" name="Rectangle 12"/>
          <p:cNvSpPr>
            <a:spLocks noChangeArrowheads="1"/>
          </p:cNvSpPr>
          <p:nvPr/>
        </p:nvSpPr>
        <p:spPr bwMode="auto">
          <a:xfrm>
            <a:off x="2659063" y="2438400"/>
            <a:ext cx="2598737" cy="588963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FFFF"/>
                </a:solidFill>
              </a:rPr>
              <a:t>Ed. review</a:t>
            </a:r>
          </a:p>
        </p:txBody>
      </p:sp>
      <p:sp>
        <p:nvSpPr>
          <p:cNvPr id="955406" name="Rectangle 14"/>
          <p:cNvSpPr>
            <a:spLocks noChangeArrowheads="1"/>
          </p:cNvSpPr>
          <p:nvPr/>
        </p:nvSpPr>
        <p:spPr bwMode="auto">
          <a:xfrm>
            <a:off x="2157413" y="4876800"/>
            <a:ext cx="3176587" cy="588963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</a:rPr>
              <a:t>Revise Manus.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955407" name="Rectangle 15"/>
          <p:cNvSpPr>
            <a:spLocks noChangeArrowheads="1"/>
          </p:cNvSpPr>
          <p:nvPr/>
        </p:nvSpPr>
        <p:spPr bwMode="auto">
          <a:xfrm>
            <a:off x="1295400" y="5507038"/>
            <a:ext cx="1828800" cy="588962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</a:rPr>
              <a:t>Re Sub.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55409" name="Line 17"/>
          <p:cNvSpPr>
            <a:spLocks noChangeShapeType="1"/>
          </p:cNvSpPr>
          <p:nvPr/>
        </p:nvSpPr>
        <p:spPr bwMode="auto">
          <a:xfrm>
            <a:off x="1219200" y="1295400"/>
            <a:ext cx="556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5410" name="Line 18"/>
          <p:cNvSpPr>
            <a:spLocks noChangeShapeType="1"/>
          </p:cNvSpPr>
          <p:nvPr/>
        </p:nvSpPr>
        <p:spPr bwMode="auto">
          <a:xfrm>
            <a:off x="1219200" y="1371600"/>
            <a:ext cx="556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ChangeArrowheads="1"/>
          </p:cNvSpPr>
          <p:nvPr/>
        </p:nvSpPr>
        <p:spPr bwMode="auto">
          <a:xfrm>
            <a:off x="914400" y="304800"/>
            <a:ext cx="34290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</a:rPr>
              <a:t>PEER REVIEW</a:t>
            </a:r>
          </a:p>
        </p:txBody>
      </p:sp>
      <p:sp>
        <p:nvSpPr>
          <p:cNvPr id="873475" name="Rectangle 3"/>
          <p:cNvSpPr>
            <a:spLocks noChangeArrowheads="1"/>
          </p:cNvSpPr>
          <p:nvPr/>
        </p:nvSpPr>
        <p:spPr bwMode="auto">
          <a:xfrm>
            <a:off x="611560" y="1598222"/>
            <a:ext cx="6705600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SzPct val="75000"/>
              <a:buFont typeface="Wingdings" pitchFamily="1" charset="2"/>
              <a:buNone/>
            </a:pPr>
            <a:r>
              <a:rPr lang="en-US" sz="3600" b="1" dirty="0">
                <a:solidFill>
                  <a:srgbClr val="00FF00"/>
                </a:solidFill>
              </a:rPr>
              <a:t>A ONE TIME PASS THAT</a:t>
            </a:r>
          </a:p>
          <a:p>
            <a:pPr>
              <a:spcBef>
                <a:spcPct val="0"/>
              </a:spcBef>
              <a:buSzPct val="75000"/>
              <a:buFont typeface="Wingdings" pitchFamily="1" charset="2"/>
              <a:buNone/>
            </a:pPr>
            <a:r>
              <a:rPr lang="en-US" sz="2400" b="1" dirty="0">
                <a:solidFill>
                  <a:srgbClr val="00FF00"/>
                </a:solidFill>
              </a:rPr>
              <a:t> </a:t>
            </a:r>
          </a:p>
          <a:p>
            <a:pPr>
              <a:spcBef>
                <a:spcPct val="0"/>
              </a:spcBef>
              <a:buSzPct val="75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Helps &amp; improves the poor papers </a:t>
            </a:r>
          </a:p>
          <a:p>
            <a:pPr>
              <a:spcBef>
                <a:spcPct val="0"/>
              </a:spcBef>
              <a:buSzPct val="75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Filters out terrible papers</a:t>
            </a: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64770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b="1" i="1">
                <a:solidFill>
                  <a:srgbClr val="FFFF00"/>
                </a:solidFill>
              </a:rPr>
              <a:t>Jonathan, 2004</a:t>
            </a:r>
          </a:p>
        </p:txBody>
      </p:sp>
      <p:sp>
        <p:nvSpPr>
          <p:cNvPr id="873477" name="Rectangle 5"/>
          <p:cNvSpPr>
            <a:spLocks noChangeArrowheads="1"/>
          </p:cNvSpPr>
          <p:nvPr/>
        </p:nvSpPr>
        <p:spPr bwMode="auto">
          <a:xfrm>
            <a:off x="762000" y="4172634"/>
            <a:ext cx="632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SzPct val="75000"/>
              <a:buFont typeface="Wingdings" pitchFamily="1" charset="2"/>
              <a:buNone/>
            </a:pPr>
            <a:r>
              <a:rPr lang="en-US" b="1" dirty="0">
                <a:solidFill>
                  <a:srgbClr val="FFFFFF"/>
                </a:solidFill>
              </a:rPr>
              <a:t>But the quality is uneven &amp; who says that referees knows best….. </a:t>
            </a:r>
          </a:p>
        </p:txBody>
      </p:sp>
      <p:sp>
        <p:nvSpPr>
          <p:cNvPr id="873481" name="Line 9"/>
          <p:cNvSpPr>
            <a:spLocks noChangeShapeType="1"/>
          </p:cNvSpPr>
          <p:nvPr/>
        </p:nvSpPr>
        <p:spPr bwMode="auto">
          <a:xfrm>
            <a:off x="914400" y="990600"/>
            <a:ext cx="3276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73482" name="Line 10"/>
          <p:cNvSpPr>
            <a:spLocks noChangeShapeType="1"/>
          </p:cNvSpPr>
          <p:nvPr/>
        </p:nvSpPr>
        <p:spPr bwMode="auto">
          <a:xfrm>
            <a:off x="914400" y="1066800"/>
            <a:ext cx="3276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Why Don’t We Write?</a:t>
            </a:r>
          </a:p>
        </p:txBody>
      </p:sp>
      <p:sp>
        <p:nvSpPr>
          <p:cNvPr id="1198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400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Not enough time</a:t>
            </a:r>
          </a:p>
          <a:p>
            <a:pPr eaLnBrk="1" hangingPunct="1">
              <a:defRPr/>
            </a:pPr>
            <a:r>
              <a:rPr lang="en-US" dirty="0" smtClean="0"/>
              <a:t>Nothing to write about</a:t>
            </a:r>
          </a:p>
          <a:p>
            <a:pPr eaLnBrk="1" hangingPunct="1">
              <a:defRPr/>
            </a:pPr>
            <a:r>
              <a:rPr lang="en-US" dirty="0" smtClean="0"/>
              <a:t>No one  to write with</a:t>
            </a:r>
          </a:p>
          <a:p>
            <a:pPr eaLnBrk="1" hangingPunct="1">
              <a:defRPr/>
            </a:pPr>
            <a:r>
              <a:rPr lang="en-US" dirty="0" smtClean="0"/>
              <a:t>No secretarial support</a:t>
            </a:r>
          </a:p>
          <a:p>
            <a:pPr eaLnBrk="1" hangingPunct="1">
              <a:defRPr/>
            </a:pPr>
            <a:r>
              <a:rPr lang="en-US" dirty="0" smtClean="0"/>
              <a:t>No knowledge of how to begin</a:t>
            </a:r>
          </a:p>
          <a:p>
            <a:pPr eaLnBrk="1" hangingPunct="1">
              <a:defRPr/>
            </a:pPr>
            <a:r>
              <a:rPr lang="en-US" dirty="0" smtClean="0"/>
              <a:t>No mentor for guidance</a:t>
            </a:r>
          </a:p>
          <a:p>
            <a:pPr eaLnBrk="1" hangingPunct="1">
              <a:defRPr/>
            </a:pPr>
            <a:r>
              <a:rPr lang="en-US" dirty="0" smtClean="0"/>
              <a:t>No self-confidence</a:t>
            </a:r>
          </a:p>
          <a:p>
            <a:pPr eaLnBrk="1" hangingPunct="1">
              <a:defRPr/>
            </a:pPr>
            <a:r>
              <a:rPr lang="en-US" dirty="0" smtClean="0"/>
              <a:t>Dislike of writing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ChangeArrowheads="1"/>
          </p:cNvSpPr>
          <p:nvPr/>
        </p:nvSpPr>
        <p:spPr bwMode="auto">
          <a:xfrm>
            <a:off x="762000" y="381000"/>
            <a:ext cx="64770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 OF THE PEER REVIEW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48547" name="Rectangle 3"/>
          <p:cNvSpPr>
            <a:spLocks noChangeArrowheads="1"/>
          </p:cNvSpPr>
          <p:nvPr/>
        </p:nvSpPr>
        <p:spPr bwMode="auto">
          <a:xfrm>
            <a:off x="762000" y="3171825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/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748548" name="Rectangle 4"/>
          <p:cNvSpPr>
            <a:spLocks noChangeArrowheads="1"/>
          </p:cNvSpPr>
          <p:nvPr/>
        </p:nvSpPr>
        <p:spPr bwMode="auto">
          <a:xfrm>
            <a:off x="838200" y="1600200"/>
            <a:ext cx="647700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SzPct val="80000"/>
              <a:buFont typeface="Wingdings" pitchFamily="1" charset="2"/>
              <a:buNone/>
            </a:pPr>
            <a:r>
              <a:rPr lang="en-US" sz="2800" b="1">
                <a:solidFill>
                  <a:srgbClr val="FF0066"/>
                </a:solidFill>
              </a:rPr>
              <a:t>REVIEWER 1</a:t>
            </a:r>
            <a:r>
              <a:rPr lang="en-US" sz="2800" b="1">
                <a:solidFill>
                  <a:srgbClr val="FFFF00"/>
                </a:solidFill>
              </a:rPr>
              <a:t> </a:t>
            </a:r>
          </a:p>
          <a:p>
            <a:pPr algn="just">
              <a:buSzPct val="80000"/>
              <a:buFont typeface="Wingdings" pitchFamily="1" charset="2"/>
              <a:buChar char="q"/>
            </a:pPr>
            <a:r>
              <a:rPr lang="en-US" sz="2800" b="1">
                <a:solidFill>
                  <a:srgbClr val="FFFF00"/>
                </a:solidFill>
              </a:rPr>
              <a:t>  I found this manuscript extremely muddled with many deficits…….</a:t>
            </a:r>
            <a:endParaRPr lang="en-US" b="1">
              <a:solidFill>
                <a:srgbClr val="FF0066"/>
              </a:solidFill>
            </a:endParaRPr>
          </a:p>
          <a:p>
            <a:pPr algn="just">
              <a:buSzPct val="80000"/>
              <a:buFont typeface="Wingdings" pitchFamily="1" charset="2"/>
              <a:buNone/>
            </a:pPr>
            <a:r>
              <a:rPr lang="en-US" b="1">
                <a:solidFill>
                  <a:srgbClr val="FF0066"/>
                </a:solidFill>
              </a:rPr>
              <a:t>REVIEWER 2</a:t>
            </a:r>
            <a:endParaRPr lang="en-US" sz="2800" b="1">
              <a:solidFill>
                <a:srgbClr val="FFFF00"/>
              </a:solidFill>
            </a:endParaRPr>
          </a:p>
          <a:p>
            <a:pPr algn="just">
              <a:buSzPct val="80000"/>
              <a:buFont typeface="Wingdings" pitchFamily="1" charset="2"/>
              <a:buChar char="q"/>
            </a:pPr>
            <a:r>
              <a:rPr lang="en-US" sz="2800" b="1">
                <a:solidFill>
                  <a:srgbClr val="FFFF00"/>
                </a:solidFill>
              </a:rPr>
              <a:t>  The manuscript is written in clear style with novel ideas and would be understood by any reader……. </a:t>
            </a:r>
          </a:p>
        </p:txBody>
      </p:sp>
      <p:sp>
        <p:nvSpPr>
          <p:cNvPr id="748553" name="Rectangle 9"/>
          <p:cNvSpPr>
            <a:spLocks noChangeArrowheads="1"/>
          </p:cNvSpPr>
          <p:nvPr/>
        </p:nvSpPr>
        <p:spPr bwMode="auto">
          <a:xfrm>
            <a:off x="6477000" y="6172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b="1" i="1">
                <a:solidFill>
                  <a:srgbClr val="FFFF00"/>
                </a:solidFill>
              </a:rPr>
              <a:t>Jonathan, 2004</a:t>
            </a:r>
          </a:p>
        </p:txBody>
      </p:sp>
      <p:sp>
        <p:nvSpPr>
          <p:cNvPr id="748554" name="Line 10"/>
          <p:cNvSpPr>
            <a:spLocks noChangeShapeType="1"/>
          </p:cNvSpPr>
          <p:nvPr/>
        </p:nvSpPr>
        <p:spPr bwMode="auto">
          <a:xfrm flipV="1">
            <a:off x="838200" y="990600"/>
            <a:ext cx="6324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48555" name="Line 11"/>
          <p:cNvSpPr>
            <a:spLocks noChangeShapeType="1"/>
          </p:cNvSpPr>
          <p:nvPr/>
        </p:nvSpPr>
        <p:spPr bwMode="auto">
          <a:xfrm flipV="1">
            <a:off x="838200" y="1066800"/>
            <a:ext cx="6324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ChangeArrowheads="1"/>
          </p:cNvSpPr>
          <p:nvPr/>
        </p:nvSpPr>
        <p:spPr bwMode="auto">
          <a:xfrm>
            <a:off x="228600" y="381000"/>
            <a:ext cx="74676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PROBLEM WITH THE PEER REVIEW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57443" name="Rectangle 3"/>
          <p:cNvSpPr>
            <a:spLocks noChangeArrowheads="1"/>
          </p:cNvSpPr>
          <p:nvPr/>
        </p:nvSpPr>
        <p:spPr bwMode="auto">
          <a:xfrm>
            <a:off x="533400" y="1524000"/>
            <a:ext cx="4800600" cy="357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2000" b="1" dirty="0">
                <a:solidFill>
                  <a:srgbClr val="FFFF00"/>
                </a:solidFill>
              </a:rPr>
              <a:t>Slow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Expensive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Lottery 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Ineffective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Biased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Easily abused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000" b="1" dirty="0">
                <a:solidFill>
                  <a:srgbClr val="FFFF00"/>
                </a:solidFill>
              </a:rPr>
              <a:t> Cant detect the fraud</a:t>
            </a:r>
          </a:p>
        </p:txBody>
      </p:sp>
      <p:sp>
        <p:nvSpPr>
          <p:cNvPr id="957445" name="Line 5"/>
          <p:cNvSpPr>
            <a:spLocks noChangeShapeType="1"/>
          </p:cNvSpPr>
          <p:nvPr/>
        </p:nvSpPr>
        <p:spPr bwMode="auto">
          <a:xfrm flipV="1">
            <a:off x="304800" y="1066800"/>
            <a:ext cx="7315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7446" name="Line 6"/>
          <p:cNvSpPr>
            <a:spLocks noChangeShapeType="1"/>
          </p:cNvSpPr>
          <p:nvPr/>
        </p:nvSpPr>
        <p:spPr bwMode="auto">
          <a:xfrm flipV="1">
            <a:off x="304800" y="1143000"/>
            <a:ext cx="7315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8" name="Rectangle 2"/>
          <p:cNvSpPr>
            <a:spLocks noChangeArrowheads="1"/>
          </p:cNvSpPr>
          <p:nvPr/>
        </p:nvSpPr>
        <p:spPr bwMode="auto">
          <a:xfrm>
            <a:off x="228600" y="381000"/>
            <a:ext cx="74676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PROBLEM WITH THE PEER REVIEW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61539" name="Rectangle 3"/>
          <p:cNvSpPr>
            <a:spLocks noChangeArrowheads="1"/>
          </p:cNvSpPr>
          <p:nvPr/>
        </p:nvSpPr>
        <p:spPr bwMode="auto">
          <a:xfrm>
            <a:off x="533400" y="1676400"/>
            <a:ext cx="7543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SzPct val="80000"/>
              <a:buFont typeface="Wingdings" pitchFamily="1" charset="2"/>
              <a:buNone/>
            </a:pPr>
            <a:r>
              <a:rPr lang="en-US" sz="2400" b="1" dirty="0">
                <a:solidFill>
                  <a:srgbClr val="FF3300"/>
                </a:solidFill>
              </a:rPr>
              <a:t>Peer review is bias &amp; favoring authors by: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Geographic location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English-speaking countries </a:t>
            </a:r>
          </a:p>
          <a:p>
            <a:pPr algn="just">
              <a:lnSpc>
                <a:spcPct val="150000"/>
              </a:lnSpc>
              <a:buSzPct val="80000"/>
              <a:buFont typeface="Wingdings" pitchFamily="1" charset="2"/>
              <a:buChar char="q"/>
            </a:pPr>
            <a:r>
              <a:rPr lang="en-US" sz="2400" b="1" dirty="0">
                <a:solidFill>
                  <a:srgbClr val="FFFF00"/>
                </a:solidFill>
              </a:rPr>
              <a:t> Prestigious academic institutions</a:t>
            </a:r>
          </a:p>
        </p:txBody>
      </p:sp>
      <p:sp>
        <p:nvSpPr>
          <p:cNvPr id="961541" name="Rectangle 5"/>
          <p:cNvSpPr>
            <a:spLocks noChangeArrowheads="1"/>
          </p:cNvSpPr>
          <p:nvPr/>
        </p:nvSpPr>
        <p:spPr bwMode="auto">
          <a:xfrm>
            <a:off x="5130800" y="5943600"/>
            <a:ext cx="349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</a:rPr>
              <a:t>[Ross et al., JAMA, 2006]</a:t>
            </a:r>
          </a:p>
        </p:txBody>
      </p:sp>
      <p:sp>
        <p:nvSpPr>
          <p:cNvPr id="961542" name="Line 6"/>
          <p:cNvSpPr>
            <a:spLocks noChangeShapeType="1"/>
          </p:cNvSpPr>
          <p:nvPr/>
        </p:nvSpPr>
        <p:spPr bwMode="auto">
          <a:xfrm>
            <a:off x="304800" y="1066800"/>
            <a:ext cx="7239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61543" name="Line 7"/>
          <p:cNvSpPr>
            <a:spLocks noChangeShapeType="1"/>
          </p:cNvSpPr>
          <p:nvPr/>
        </p:nvSpPr>
        <p:spPr bwMode="auto">
          <a:xfrm>
            <a:off x="304800" y="1143000"/>
            <a:ext cx="7239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Revising the Manuscript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3638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ChangeArrowheads="1"/>
          </p:cNvSpPr>
          <p:nvPr/>
        </p:nvSpPr>
        <p:spPr bwMode="auto">
          <a:xfrm>
            <a:off x="1143000" y="0"/>
            <a:ext cx="62484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RECEIVING THE REVIEWS</a:t>
            </a: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99779" name="Rectangle 3"/>
          <p:cNvSpPr>
            <a:spLocks noChangeArrowheads="1"/>
          </p:cNvSpPr>
          <p:nvPr/>
        </p:nvSpPr>
        <p:spPr bwMode="auto">
          <a:xfrm>
            <a:off x="381000" y="12954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Re-read the critique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Try to understand what the reviewers are really saying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If reviewer didn’t understand what you were trying to say, discuss the issues with colleagues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Look for clues in the editor’s covering letter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Consider which issues are really critical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Don’t hesitate to stand firm if that is the right thing to do</a:t>
            </a:r>
          </a:p>
        </p:txBody>
      </p:sp>
      <p:sp>
        <p:nvSpPr>
          <p:cNvPr id="1099780" name="Line 4"/>
          <p:cNvSpPr>
            <a:spLocks noChangeShapeType="1"/>
          </p:cNvSpPr>
          <p:nvPr/>
        </p:nvSpPr>
        <p:spPr bwMode="auto">
          <a:xfrm flipV="1">
            <a:off x="1219200" y="685800"/>
            <a:ext cx="617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99781" name="Line 5"/>
          <p:cNvSpPr>
            <a:spLocks noChangeShapeType="1"/>
          </p:cNvSpPr>
          <p:nvPr/>
        </p:nvSpPr>
        <p:spPr bwMode="auto">
          <a:xfrm flipV="1">
            <a:off x="1219200" y="762000"/>
            <a:ext cx="617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ChangeArrowheads="1"/>
          </p:cNvSpPr>
          <p:nvPr/>
        </p:nvSpPr>
        <p:spPr bwMode="auto">
          <a:xfrm>
            <a:off x="914400" y="0"/>
            <a:ext cx="6096000" cy="588963"/>
          </a:xfrm>
          <a:prstGeom prst="rect">
            <a:avLst/>
          </a:prstGeom>
          <a:gradFill rotWithShape="1">
            <a:gsLst>
              <a:gs pos="0">
                <a:srgbClr val="660066">
                  <a:gamma/>
                  <a:shade val="46275"/>
                  <a:invGamma/>
                </a:srgbClr>
              </a:gs>
              <a:gs pos="50000">
                <a:srgbClr val="660066"/>
              </a:gs>
              <a:gs pos="100000">
                <a:srgbClr val="66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RECEIVING THE REVIEWS</a:t>
            </a: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101827" name="Rectangle 3"/>
          <p:cNvSpPr>
            <a:spLocks noChangeArrowheads="1"/>
          </p:cNvSpPr>
          <p:nvPr/>
        </p:nvSpPr>
        <p:spPr bwMode="auto">
          <a:xfrm>
            <a:off x="457200" y="1600200"/>
            <a:ext cx="7696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Make a numbered list of points in each critique, and start to draft your response</a:t>
            </a:r>
          </a:p>
          <a:p>
            <a:pPr>
              <a:spcBef>
                <a:spcPct val="20000"/>
              </a:spcBef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Responses should be thoughtful and clear</a:t>
            </a:r>
          </a:p>
          <a:p>
            <a:pPr>
              <a:spcBef>
                <a:spcPct val="20000"/>
              </a:spcBef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Omit the emotion</a:t>
            </a:r>
          </a:p>
          <a:p>
            <a:pPr>
              <a:spcBef>
                <a:spcPct val="20000"/>
              </a:spcBef>
              <a:buSzPct val="80000"/>
              <a:buFont typeface="Wingdings" pitchFamily="1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 Under each point, detail exactly what changes are made in the manuscript and quote any text that has been added or altered</a:t>
            </a:r>
          </a:p>
        </p:txBody>
      </p:sp>
      <p:sp>
        <p:nvSpPr>
          <p:cNvPr id="1101828" name="Line 4"/>
          <p:cNvSpPr>
            <a:spLocks noChangeShapeType="1"/>
          </p:cNvSpPr>
          <p:nvPr/>
        </p:nvSpPr>
        <p:spPr bwMode="auto">
          <a:xfrm>
            <a:off x="990600" y="685800"/>
            <a:ext cx="601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01829" name="Line 5"/>
          <p:cNvSpPr>
            <a:spLocks noChangeShapeType="1"/>
          </p:cNvSpPr>
          <p:nvPr/>
        </p:nvSpPr>
        <p:spPr bwMode="auto">
          <a:xfrm>
            <a:off x="990600" y="762000"/>
            <a:ext cx="601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Line 2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1654175" y="407988"/>
            <a:ext cx="5721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>
                <a:solidFill>
                  <a:srgbClr val="DDDDDD"/>
                </a:solidFill>
                <a:latin typeface="Times New Roman" pitchFamily="18" charset="0"/>
              </a:rPr>
              <a:t>Process of Research</a:t>
            </a:r>
            <a:endParaRPr lang="en-GB" sz="5400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2841625" y="1811338"/>
            <a:ext cx="265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Completion</a:t>
            </a:r>
            <a:r>
              <a:rPr lang="en-US" sz="2000" dirty="0">
                <a:solidFill>
                  <a:schemeClr val="bg1"/>
                </a:solidFill>
              </a:rPr>
              <a:t> of research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2698750" y="2335213"/>
            <a:ext cx="29530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Preparation of manuscript</a:t>
            </a:r>
            <a:endParaRPr lang="en-GB" sz="2000"/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2698750" y="2859088"/>
            <a:ext cx="29225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Submission of manuscript</a:t>
            </a:r>
            <a:endParaRPr lang="en-GB" sz="2000" dirty="0"/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2841625" y="3373438"/>
            <a:ext cx="26552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Assignment and review</a:t>
            </a:r>
            <a:endParaRPr lang="en-GB" sz="2000" dirty="0"/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3670300" y="3906838"/>
            <a:ext cx="10903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Decision</a:t>
            </a:r>
            <a:endParaRPr lang="en-GB" sz="2000" dirty="0"/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5127625" y="4325938"/>
            <a:ext cx="10712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Revision</a:t>
            </a:r>
            <a:endParaRPr lang="en-GB" sz="2000"/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5146675" y="4868863"/>
            <a:ext cx="16464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Resubmission</a:t>
            </a:r>
            <a:endParaRPr lang="en-GB" sz="2000" dirty="0"/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5156200" y="5430838"/>
            <a:ext cx="12475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Re-review</a:t>
            </a:r>
            <a:endParaRPr lang="en-GB" sz="2000"/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3498850" y="5773738"/>
            <a:ext cx="14232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Acceptance</a:t>
            </a:r>
            <a:endParaRPr lang="en-GB" sz="2000"/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3546475" y="6308725"/>
            <a:ext cx="142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Publication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2165350" y="4306888"/>
            <a:ext cx="1183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Rejection</a:t>
            </a:r>
            <a:endParaRPr lang="en-GB" sz="2000"/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>
            <a:off x="4252913" y="2143125"/>
            <a:ext cx="4762" cy="3048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>
            <a:off x="4252913" y="2667000"/>
            <a:ext cx="4762" cy="3048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3" name="Line 17"/>
          <p:cNvSpPr>
            <a:spLocks noChangeShapeType="1"/>
          </p:cNvSpPr>
          <p:nvPr/>
        </p:nvSpPr>
        <p:spPr bwMode="auto">
          <a:xfrm>
            <a:off x="4243388" y="3181350"/>
            <a:ext cx="4762" cy="3048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4" name="Line 18"/>
          <p:cNvSpPr>
            <a:spLocks noChangeShapeType="1"/>
          </p:cNvSpPr>
          <p:nvPr/>
        </p:nvSpPr>
        <p:spPr bwMode="auto">
          <a:xfrm>
            <a:off x="4252913" y="3695700"/>
            <a:ext cx="4762" cy="3048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5" name="Line 19"/>
          <p:cNvSpPr>
            <a:spLocks noChangeShapeType="1"/>
          </p:cNvSpPr>
          <p:nvPr/>
        </p:nvSpPr>
        <p:spPr bwMode="auto">
          <a:xfrm>
            <a:off x="4814888" y="4124325"/>
            <a:ext cx="814387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>
            <a:off x="5729288" y="4657725"/>
            <a:ext cx="4762" cy="3048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>
            <a:off x="5738813" y="5210175"/>
            <a:ext cx="4762" cy="3048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 flipH="1">
            <a:off x="4267200" y="5610225"/>
            <a:ext cx="900113" cy="20002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01" name="Text Box 25"/>
          <p:cNvSpPr txBox="1">
            <a:spLocks noChangeArrowheads="1"/>
          </p:cNvSpPr>
          <p:nvPr/>
        </p:nvSpPr>
        <p:spPr bwMode="auto">
          <a:xfrm>
            <a:off x="6280150" y="5992813"/>
            <a:ext cx="124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Rejection</a:t>
            </a:r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01402" name="Line 26"/>
          <p:cNvSpPr>
            <a:spLocks noChangeShapeType="1"/>
          </p:cNvSpPr>
          <p:nvPr/>
        </p:nvSpPr>
        <p:spPr bwMode="auto">
          <a:xfrm flipH="1">
            <a:off x="3019425" y="4105275"/>
            <a:ext cx="690563" cy="2190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866900" y="2000250"/>
            <a:ext cx="1019175" cy="2514600"/>
            <a:chOff x="1368" y="1284"/>
            <a:chExt cx="642" cy="1584"/>
          </a:xfrm>
        </p:grpSpPr>
        <p:sp>
          <p:nvSpPr>
            <p:cNvPr id="101404" name="Line 28"/>
            <p:cNvSpPr>
              <a:spLocks noChangeShapeType="1"/>
            </p:cNvSpPr>
            <p:nvPr/>
          </p:nvSpPr>
          <p:spPr bwMode="auto">
            <a:xfrm>
              <a:off x="1374" y="1284"/>
              <a:ext cx="0" cy="1584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05" name="Line 29"/>
            <p:cNvSpPr>
              <a:spLocks noChangeShapeType="1"/>
            </p:cNvSpPr>
            <p:nvPr/>
          </p:nvSpPr>
          <p:spPr bwMode="auto">
            <a:xfrm flipH="1">
              <a:off x="1368" y="2862"/>
              <a:ext cx="186" cy="0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06" name="Line 30"/>
            <p:cNvSpPr>
              <a:spLocks noChangeShapeType="1"/>
            </p:cNvSpPr>
            <p:nvPr/>
          </p:nvSpPr>
          <p:spPr bwMode="auto">
            <a:xfrm>
              <a:off x="1377" y="1284"/>
              <a:ext cx="633" cy="0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407" name="Line 31"/>
          <p:cNvSpPr>
            <a:spLocks noChangeShapeType="1"/>
          </p:cNvSpPr>
          <p:nvPr/>
        </p:nvSpPr>
        <p:spPr bwMode="auto">
          <a:xfrm flipH="1">
            <a:off x="7240588" y="1990725"/>
            <a:ext cx="0" cy="40671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08" name="Line 32"/>
          <p:cNvSpPr>
            <a:spLocks noChangeShapeType="1"/>
          </p:cNvSpPr>
          <p:nvPr/>
        </p:nvSpPr>
        <p:spPr bwMode="auto">
          <a:xfrm flipH="1" flipV="1">
            <a:off x="5600700" y="1990725"/>
            <a:ext cx="1631950" cy="952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9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0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0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/>
      <p:bldP spid="101381" grpId="0"/>
      <p:bldP spid="101382" grpId="0"/>
      <p:bldP spid="101383" grpId="0"/>
      <p:bldP spid="101384" grpId="0"/>
      <p:bldP spid="101385" grpId="0"/>
      <p:bldP spid="101386" grpId="0"/>
      <p:bldP spid="101387" grpId="0"/>
      <p:bldP spid="101388" grpId="0"/>
      <p:bldP spid="101389" grpId="0"/>
      <p:bldP spid="101390" grpId="0"/>
      <p:bldP spid="101391" grpId="0" animBg="1"/>
      <p:bldP spid="101392" grpId="0" animBg="1"/>
      <p:bldP spid="101393" grpId="0" animBg="1"/>
      <p:bldP spid="101394" grpId="0" animBg="1"/>
      <p:bldP spid="101395" grpId="0" animBg="1"/>
      <p:bldP spid="101396" grpId="0" animBg="1"/>
      <p:bldP spid="101397" grpId="0" animBg="1"/>
      <p:bldP spid="101399" grpId="0" animBg="1"/>
      <p:bldP spid="101401" grpId="0"/>
      <p:bldP spid="101402" grpId="0" animBg="1"/>
      <p:bldP spid="101407" grpId="0" animBg="1"/>
      <p:bldP spid="101408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Tips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419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sz="4800" i="1">
                <a:solidFill>
                  <a:srgbClr val="DDDDDD"/>
                </a:solidFill>
                <a:latin typeface="Times New Roman" pitchFamily="18" charset="0"/>
              </a:rPr>
              <a:t>Tips</a:t>
            </a:r>
            <a:endParaRPr lang="en-GB" sz="4800" i="1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484784"/>
            <a:ext cx="7419975" cy="3384376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Know the journal, its editors, and why you submitted the paper there</a:t>
            </a:r>
          </a:p>
          <a:p>
            <a:pPr marL="609600" indent="-609600" algn="l">
              <a:buFontTx/>
              <a:buAutoNum type="arabicPeriod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609600" indent="-609600" algn="l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Pay close attention to spelling, grammar, and punctuation</a:t>
            </a:r>
          </a:p>
          <a:p>
            <a:pPr marL="609600" indent="-609600" algn="l">
              <a:buFontTx/>
              <a:buAutoNum type="arabicPeriod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609600" indent="-609600" algn="l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Make sure references are comprehensive and accurate</a:t>
            </a:r>
          </a:p>
          <a:p>
            <a:pPr marL="609600" indent="-609600" algn="l">
              <a:buFontTx/>
              <a:buAutoNum type="arabicPeriod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609600" indent="-609600" algn="l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Avoid careless mistakes</a:t>
            </a:r>
          </a:p>
          <a:p>
            <a:pPr marL="609600" indent="-609600" algn="l">
              <a:buFontTx/>
              <a:buAutoNum type="arabicPeriod"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609600" indent="-609600" algn="l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Read and conform to “Instructions for Authors”</a:t>
            </a:r>
            <a:endParaRPr lang="en-GB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079500" y="527050"/>
            <a:ext cx="64277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DDDDDD"/>
                </a:solidFill>
                <a:latin typeface="Times New Roman" pitchFamily="18" charset="0"/>
              </a:rPr>
              <a:t>“The Seven Deadly Sins”</a:t>
            </a:r>
            <a:endParaRPr lang="en-GB" sz="4800" dirty="0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470025" y="1936750"/>
            <a:ext cx="65373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 Data manipulation, falsification</a:t>
            </a:r>
          </a:p>
          <a:p>
            <a:pPr marL="342900" indent="-342900">
              <a:buFontTx/>
              <a:buAutoNum type="arabicPeriod"/>
            </a:pPr>
            <a:endParaRPr lang="en-US" sz="14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 Duplicate manuscripts</a:t>
            </a:r>
          </a:p>
          <a:p>
            <a:pPr marL="342900" indent="-342900">
              <a:buFontTx/>
              <a:buAutoNum type="arabicPeriod"/>
            </a:pPr>
            <a:endParaRPr lang="en-US" sz="14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 Redundant publication</a:t>
            </a:r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 Plagiarism</a:t>
            </a:r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 Author conflicts of interest</a:t>
            </a:r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 Animal use concerns</a:t>
            </a:r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FontTx/>
              <a:buAutoNum type="arabicPeriod"/>
            </a:pPr>
            <a:r>
              <a:rPr lang="en-US" sz="2800" dirty="0">
                <a:latin typeface="Times New Roman" pitchFamily="18" charset="0"/>
              </a:rPr>
              <a:t> Humans use concerns </a:t>
            </a:r>
            <a:endParaRPr lang="en-GB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12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12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12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7263</TotalTime>
  <Words>3347</Words>
  <Application>Microsoft Macintosh PowerPoint</Application>
  <PresentationFormat>On-screen Show (4:3)</PresentationFormat>
  <Paragraphs>715</Paragraphs>
  <Slides>101</Slides>
  <Notes>55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2" baseType="lpstr">
      <vt:lpstr>Module</vt:lpstr>
      <vt:lpstr>Scientific writing </vt:lpstr>
      <vt:lpstr>PowerPoint Presentation</vt:lpstr>
      <vt:lpstr>What is written without effort is in general read without pleasure </vt:lpstr>
      <vt:lpstr>PowerPoint Presentation</vt:lpstr>
      <vt:lpstr>PowerPoint Presentation</vt:lpstr>
      <vt:lpstr>Way of communications</vt:lpstr>
      <vt:lpstr>Reasons to publish</vt:lpstr>
      <vt:lpstr>PowerPoint Presentation</vt:lpstr>
      <vt:lpstr>Why Don’t We Write?</vt:lpstr>
      <vt:lpstr>PowerPoint Presentation</vt:lpstr>
      <vt:lpstr>PowerPoint Presentation</vt:lpstr>
      <vt:lpstr>Authorship</vt:lpstr>
      <vt:lpstr>PowerPoint Presentation</vt:lpstr>
      <vt:lpstr>PowerPoint Presentation</vt:lpstr>
      <vt:lpstr>Authorship</vt:lpstr>
      <vt:lpstr>Role of Statistician</vt:lpstr>
      <vt:lpstr>Checklist for assessing statistical contribution to a study</vt:lpstr>
      <vt:lpstr>Statistician co author ship</vt:lpstr>
      <vt:lpstr>Credit point system for deciding authorship</vt:lpstr>
      <vt:lpstr>Journal Selection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Getting Started </vt:lpstr>
      <vt:lpstr>Things to consider before writing</vt:lpstr>
      <vt:lpstr>Things to consider before writing</vt:lpstr>
      <vt:lpstr>Planning </vt:lpstr>
      <vt:lpstr>Before Beginning </vt:lpstr>
      <vt:lpstr>PowerPoint Presentation</vt:lpstr>
      <vt:lpstr>PowerPoint Presentation</vt:lpstr>
      <vt:lpstr>PowerPoint Presentation</vt:lpstr>
      <vt:lpstr>PowerPoint Presentation</vt:lpstr>
      <vt:lpstr>Manuscript Framework</vt:lpstr>
      <vt:lpstr>Manuscript Sequence</vt:lpstr>
      <vt:lpstr>Text: IMRAD format</vt:lpstr>
      <vt:lpstr>Writing Order</vt:lpstr>
      <vt:lpstr>Examples of some uniform requirement</vt:lpstr>
      <vt:lpstr>A basic rule is to read the instruction to authors.</vt:lpstr>
      <vt:lpstr>Standardized reporting guidelines</vt:lpstr>
      <vt:lpstr>Title </vt:lpstr>
      <vt:lpstr>PowerPoint Presentation</vt:lpstr>
      <vt:lpstr>PowerPoint Presentation</vt:lpstr>
      <vt:lpstr>PowerPoint Presentation</vt:lpstr>
      <vt:lpstr>Title</vt:lpstr>
      <vt:lpstr>Title</vt:lpstr>
      <vt:lpstr>Abstract</vt:lpstr>
      <vt:lpstr>Abstract</vt:lpstr>
      <vt:lpstr>Abstract</vt:lpstr>
      <vt:lpstr>PowerPoint Presentation</vt:lpstr>
      <vt:lpstr>Introduction</vt:lpstr>
      <vt:lpstr>Introduction</vt:lpstr>
      <vt:lpstr>PowerPoint Presentation</vt:lpstr>
      <vt:lpstr>Introduction</vt:lpstr>
      <vt:lpstr>PowerPoint Presentation</vt:lpstr>
      <vt:lpstr>Methods</vt:lpstr>
      <vt:lpstr>Methods </vt:lpstr>
      <vt:lpstr>PowerPoint Presentation</vt:lpstr>
      <vt:lpstr>PowerPoint Presentation</vt:lpstr>
      <vt:lpstr>Some Types of Manuscripts</vt:lpstr>
      <vt:lpstr>Results</vt:lpstr>
      <vt:lpstr>Results</vt:lpstr>
      <vt:lpstr>General rules for figures/tables</vt:lpstr>
      <vt:lpstr>General rules for number</vt:lpstr>
      <vt:lpstr>PowerPoint Presentation</vt:lpstr>
      <vt:lpstr>Discussion</vt:lpstr>
      <vt:lpstr>Discussion</vt:lpstr>
      <vt:lpstr>Discussion: first paragraph</vt:lpstr>
      <vt:lpstr>Discussion: second Paragraph</vt:lpstr>
      <vt:lpstr>Middle paragraphs: n-1</vt:lpstr>
      <vt:lpstr>Final Paragraph</vt:lpstr>
      <vt:lpstr>Never finish discussion with   </vt:lpstr>
      <vt:lpstr>Conclusion </vt:lpstr>
      <vt:lpstr>PowerPoint Presentation</vt:lpstr>
      <vt:lpstr>PowerPoint Presentation</vt:lpstr>
      <vt:lpstr>PowerPoint Presentation</vt:lpstr>
      <vt:lpstr>Writing style </vt:lpstr>
      <vt:lpstr>Writing the manuscript</vt:lpstr>
      <vt:lpstr>Why can’t I get started writing?</vt:lpstr>
      <vt:lpstr>Use of tense </vt:lpstr>
      <vt:lpstr>Words and expressions to avoid</vt:lpstr>
      <vt:lpstr>Avoiding Verbosity </vt:lpstr>
      <vt:lpstr>Submission</vt:lpstr>
      <vt:lpstr>PowerPoint Presentation</vt:lpstr>
      <vt:lpstr>Submission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Revising the Manuscript </vt:lpstr>
      <vt:lpstr>PowerPoint Presentation</vt:lpstr>
      <vt:lpstr>PowerPoint Presentation</vt:lpstr>
      <vt:lpstr>PowerPoint Presentation</vt:lpstr>
      <vt:lpstr>Tips </vt:lpstr>
      <vt:lpstr>Tips</vt:lpstr>
      <vt:lpstr>PowerPoint Presentation</vt:lpstr>
      <vt:lpstr>Revise, revise and revise</vt:lpstr>
      <vt:lpstr>PowerPoint Presentation</vt:lpstr>
    </vt:vector>
  </TitlesOfParts>
  <Company>Rahmati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writing </dc:title>
  <dc:creator>vi2</dc:creator>
  <cp:lastModifiedBy>Arash Khojasteh</cp:lastModifiedBy>
  <cp:revision>157</cp:revision>
  <dcterms:created xsi:type="dcterms:W3CDTF">2009-01-07T18:24:05Z</dcterms:created>
  <dcterms:modified xsi:type="dcterms:W3CDTF">2012-06-04T16:26:18Z</dcterms:modified>
</cp:coreProperties>
</file>